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9" r:id="rId4"/>
    <p:sldId id="258" r:id="rId5"/>
    <p:sldId id="262" r:id="rId6"/>
    <p:sldId id="261" r:id="rId7"/>
    <p:sldId id="263" r:id="rId8"/>
    <p:sldId id="264" r:id="rId9"/>
    <p:sldId id="265" r:id="rId10"/>
  </p:sldIdLst>
  <p:sldSz cx="9144000" cy="5143500" type="screen16x9"/>
  <p:notesSz cx="6858000" cy="9144000"/>
  <p:embeddedFontLst>
    <p:embeddedFont>
      <p:font typeface="Roboto" panose="020B060402020202020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Untitled Section" id="{E37273DD-7E05-4C8D-B550-633857B678E0}">
          <p14:sldIdLst>
            <p14:sldId id="256"/>
            <p14:sldId id="257"/>
            <p14:sldId id="259"/>
            <p14:sldId id="258"/>
            <p14:sldId id="262"/>
            <p14:sldId id="261"/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B9F7"/>
    <a:srgbClr val="D7EBFD"/>
    <a:srgbClr val="EC9A2C"/>
    <a:srgbClr val="008BBC"/>
    <a:srgbClr val="429FF4"/>
    <a:srgbClr val="228FF2"/>
    <a:srgbClr val="0081E2"/>
    <a:srgbClr val="3C7BEC"/>
    <a:srgbClr val="FFC21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113" y="24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263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7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192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25EA10D-2907-40FC-BED5-02A4EE64B448}"/>
              </a:ext>
            </a:extLst>
          </p:cNvPr>
          <p:cNvGrpSpPr/>
          <p:nvPr userDrawn="1"/>
        </p:nvGrpSpPr>
        <p:grpSpPr>
          <a:xfrm>
            <a:off x="7857722" y="3860579"/>
            <a:ext cx="1301232" cy="1289038"/>
            <a:chOff x="7857722" y="3860579"/>
            <a:chExt cx="1301232" cy="128903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8F8A12E-8EC1-4B64-9124-F8021FAE58EE}"/>
                </a:ext>
              </a:extLst>
            </p:cNvPr>
            <p:cNvSpPr/>
            <p:nvPr userDrawn="1"/>
          </p:nvSpPr>
          <p:spPr>
            <a:xfrm>
              <a:off x="7857722" y="3860579"/>
              <a:ext cx="1301232" cy="1289038"/>
            </a:xfrm>
            <a:custGeom>
              <a:avLst/>
              <a:gdLst>
                <a:gd name="connsiteX0" fmla="*/ 0 w 1281113"/>
                <a:gd name="connsiteY0" fmla="*/ 213523 h 1281113"/>
                <a:gd name="connsiteX1" fmla="*/ 213523 w 1281113"/>
                <a:gd name="connsiteY1" fmla="*/ 0 h 1281113"/>
                <a:gd name="connsiteX2" fmla="*/ 1067590 w 1281113"/>
                <a:gd name="connsiteY2" fmla="*/ 0 h 1281113"/>
                <a:gd name="connsiteX3" fmla="*/ 1281113 w 1281113"/>
                <a:gd name="connsiteY3" fmla="*/ 213523 h 1281113"/>
                <a:gd name="connsiteX4" fmla="*/ 1281113 w 1281113"/>
                <a:gd name="connsiteY4" fmla="*/ 1067590 h 1281113"/>
                <a:gd name="connsiteX5" fmla="*/ 1067590 w 1281113"/>
                <a:gd name="connsiteY5" fmla="*/ 1281113 h 1281113"/>
                <a:gd name="connsiteX6" fmla="*/ 213523 w 1281113"/>
                <a:gd name="connsiteY6" fmla="*/ 1281113 h 1281113"/>
                <a:gd name="connsiteX7" fmla="*/ 0 w 1281113"/>
                <a:gd name="connsiteY7" fmla="*/ 1067590 h 1281113"/>
                <a:gd name="connsiteX8" fmla="*/ 0 w 1281113"/>
                <a:gd name="connsiteY8" fmla="*/ 213523 h 1281113"/>
                <a:gd name="connsiteX0" fmla="*/ 0 w 1281113"/>
                <a:gd name="connsiteY0" fmla="*/ 213523 h 1281113"/>
                <a:gd name="connsiteX1" fmla="*/ 213523 w 1281113"/>
                <a:gd name="connsiteY1" fmla="*/ 0 h 1281113"/>
                <a:gd name="connsiteX2" fmla="*/ 1067590 w 1281113"/>
                <a:gd name="connsiteY2" fmla="*/ 0 h 1281113"/>
                <a:gd name="connsiteX3" fmla="*/ 1223961 w 1281113"/>
                <a:gd name="connsiteY3" fmla="*/ 66677 h 1281113"/>
                <a:gd name="connsiteX4" fmla="*/ 1281113 w 1281113"/>
                <a:gd name="connsiteY4" fmla="*/ 213523 h 1281113"/>
                <a:gd name="connsiteX5" fmla="*/ 1281113 w 1281113"/>
                <a:gd name="connsiteY5" fmla="*/ 1067590 h 1281113"/>
                <a:gd name="connsiteX6" fmla="*/ 1067590 w 1281113"/>
                <a:gd name="connsiteY6" fmla="*/ 1281113 h 1281113"/>
                <a:gd name="connsiteX7" fmla="*/ 213523 w 1281113"/>
                <a:gd name="connsiteY7" fmla="*/ 1281113 h 1281113"/>
                <a:gd name="connsiteX8" fmla="*/ 0 w 1281113"/>
                <a:gd name="connsiteY8" fmla="*/ 1067590 h 1281113"/>
                <a:gd name="connsiteX9" fmla="*/ 0 w 1281113"/>
                <a:gd name="connsiteY9" fmla="*/ 213523 h 1281113"/>
                <a:gd name="connsiteX0" fmla="*/ 0 w 1302822"/>
                <a:gd name="connsiteY0" fmla="*/ 218110 h 1285700"/>
                <a:gd name="connsiteX1" fmla="*/ 213523 w 1302822"/>
                <a:gd name="connsiteY1" fmla="*/ 4587 h 1285700"/>
                <a:gd name="connsiteX2" fmla="*/ 1067590 w 1302822"/>
                <a:gd name="connsiteY2" fmla="*/ 4587 h 1285700"/>
                <a:gd name="connsiteX3" fmla="*/ 1290636 w 1302822"/>
                <a:gd name="connsiteY3" fmla="*/ 16496 h 1285700"/>
                <a:gd name="connsiteX4" fmla="*/ 1281113 w 1302822"/>
                <a:gd name="connsiteY4" fmla="*/ 218110 h 1285700"/>
                <a:gd name="connsiteX5" fmla="*/ 1281113 w 1302822"/>
                <a:gd name="connsiteY5" fmla="*/ 1072177 h 1285700"/>
                <a:gd name="connsiteX6" fmla="*/ 1067590 w 1302822"/>
                <a:gd name="connsiteY6" fmla="*/ 1285700 h 1285700"/>
                <a:gd name="connsiteX7" fmla="*/ 213523 w 1302822"/>
                <a:gd name="connsiteY7" fmla="*/ 1285700 h 1285700"/>
                <a:gd name="connsiteX8" fmla="*/ 0 w 1302822"/>
                <a:gd name="connsiteY8" fmla="*/ 1072177 h 1285700"/>
                <a:gd name="connsiteX9" fmla="*/ 0 w 1302822"/>
                <a:gd name="connsiteY9" fmla="*/ 218110 h 1285700"/>
                <a:gd name="connsiteX0" fmla="*/ 0 w 1302822"/>
                <a:gd name="connsiteY0" fmla="*/ 218110 h 1285700"/>
                <a:gd name="connsiteX1" fmla="*/ 213523 w 1302822"/>
                <a:gd name="connsiteY1" fmla="*/ 4587 h 1285700"/>
                <a:gd name="connsiteX2" fmla="*/ 1067590 w 1302822"/>
                <a:gd name="connsiteY2" fmla="*/ 4587 h 1285700"/>
                <a:gd name="connsiteX3" fmla="*/ 1290636 w 1302822"/>
                <a:gd name="connsiteY3" fmla="*/ 16496 h 1285700"/>
                <a:gd name="connsiteX4" fmla="*/ 1281113 w 1302822"/>
                <a:gd name="connsiteY4" fmla="*/ 218110 h 1285700"/>
                <a:gd name="connsiteX5" fmla="*/ 1281113 w 1302822"/>
                <a:gd name="connsiteY5" fmla="*/ 1072177 h 1285700"/>
                <a:gd name="connsiteX6" fmla="*/ 1067590 w 1302822"/>
                <a:gd name="connsiteY6" fmla="*/ 1285700 h 1285700"/>
                <a:gd name="connsiteX7" fmla="*/ 213523 w 1302822"/>
                <a:gd name="connsiteY7" fmla="*/ 1285700 h 1285700"/>
                <a:gd name="connsiteX8" fmla="*/ 57147 w 1302822"/>
                <a:gd name="connsiteY8" fmla="*/ 1214264 h 1285700"/>
                <a:gd name="connsiteX9" fmla="*/ 0 w 1302822"/>
                <a:gd name="connsiteY9" fmla="*/ 1072177 h 1285700"/>
                <a:gd name="connsiteX10" fmla="*/ 0 w 1302822"/>
                <a:gd name="connsiteY10" fmla="*/ 218110 h 1285700"/>
                <a:gd name="connsiteX0" fmla="*/ 405 w 1303227"/>
                <a:gd name="connsiteY0" fmla="*/ 218110 h 1291817"/>
                <a:gd name="connsiteX1" fmla="*/ 213928 w 1303227"/>
                <a:gd name="connsiteY1" fmla="*/ 4587 h 1291817"/>
                <a:gd name="connsiteX2" fmla="*/ 1067995 w 1303227"/>
                <a:gd name="connsiteY2" fmla="*/ 4587 h 1291817"/>
                <a:gd name="connsiteX3" fmla="*/ 1291041 w 1303227"/>
                <a:gd name="connsiteY3" fmla="*/ 16496 h 1291817"/>
                <a:gd name="connsiteX4" fmla="*/ 1281518 w 1303227"/>
                <a:gd name="connsiteY4" fmla="*/ 218110 h 1291817"/>
                <a:gd name="connsiteX5" fmla="*/ 1281518 w 1303227"/>
                <a:gd name="connsiteY5" fmla="*/ 1072177 h 1291817"/>
                <a:gd name="connsiteX6" fmla="*/ 1067995 w 1303227"/>
                <a:gd name="connsiteY6" fmla="*/ 1285700 h 1291817"/>
                <a:gd name="connsiteX7" fmla="*/ 213928 w 1303227"/>
                <a:gd name="connsiteY7" fmla="*/ 1285700 h 1291817"/>
                <a:gd name="connsiteX8" fmla="*/ 19452 w 1303227"/>
                <a:gd name="connsiteY8" fmla="*/ 1276176 h 1291817"/>
                <a:gd name="connsiteX9" fmla="*/ 405 w 1303227"/>
                <a:gd name="connsiteY9" fmla="*/ 1072177 h 1291817"/>
                <a:gd name="connsiteX10" fmla="*/ 405 w 1303227"/>
                <a:gd name="connsiteY10" fmla="*/ 218110 h 1291817"/>
                <a:gd name="connsiteX0" fmla="*/ 405 w 1299264"/>
                <a:gd name="connsiteY0" fmla="*/ 216466 h 1290173"/>
                <a:gd name="connsiteX1" fmla="*/ 213928 w 1299264"/>
                <a:gd name="connsiteY1" fmla="*/ 2943 h 1290173"/>
                <a:gd name="connsiteX2" fmla="*/ 1067995 w 1299264"/>
                <a:gd name="connsiteY2" fmla="*/ 2943 h 1290173"/>
                <a:gd name="connsiteX3" fmla="*/ 1286278 w 1299264"/>
                <a:gd name="connsiteY3" fmla="*/ 17233 h 1290173"/>
                <a:gd name="connsiteX4" fmla="*/ 1281518 w 1299264"/>
                <a:gd name="connsiteY4" fmla="*/ 216466 h 1290173"/>
                <a:gd name="connsiteX5" fmla="*/ 1281518 w 1299264"/>
                <a:gd name="connsiteY5" fmla="*/ 1070533 h 1290173"/>
                <a:gd name="connsiteX6" fmla="*/ 1067995 w 1299264"/>
                <a:gd name="connsiteY6" fmla="*/ 1284056 h 1290173"/>
                <a:gd name="connsiteX7" fmla="*/ 213928 w 1299264"/>
                <a:gd name="connsiteY7" fmla="*/ 1284056 h 1290173"/>
                <a:gd name="connsiteX8" fmla="*/ 19452 w 1299264"/>
                <a:gd name="connsiteY8" fmla="*/ 1274532 h 1290173"/>
                <a:gd name="connsiteX9" fmla="*/ 405 w 1299264"/>
                <a:gd name="connsiteY9" fmla="*/ 1070533 h 1290173"/>
                <a:gd name="connsiteX10" fmla="*/ 405 w 1299264"/>
                <a:gd name="connsiteY10" fmla="*/ 216466 h 1290173"/>
                <a:gd name="connsiteX0" fmla="*/ 405 w 1299264"/>
                <a:gd name="connsiteY0" fmla="*/ 219054 h 1292761"/>
                <a:gd name="connsiteX1" fmla="*/ 213928 w 1299264"/>
                <a:gd name="connsiteY1" fmla="*/ 5531 h 1292761"/>
                <a:gd name="connsiteX2" fmla="*/ 1067995 w 1299264"/>
                <a:gd name="connsiteY2" fmla="*/ 5531 h 1292761"/>
                <a:gd name="connsiteX3" fmla="*/ 1286278 w 1299264"/>
                <a:gd name="connsiteY3" fmla="*/ 19821 h 1292761"/>
                <a:gd name="connsiteX4" fmla="*/ 1281518 w 1299264"/>
                <a:gd name="connsiteY4" fmla="*/ 219054 h 1292761"/>
                <a:gd name="connsiteX5" fmla="*/ 1281518 w 1299264"/>
                <a:gd name="connsiteY5" fmla="*/ 1073121 h 1292761"/>
                <a:gd name="connsiteX6" fmla="*/ 1067995 w 1299264"/>
                <a:gd name="connsiteY6" fmla="*/ 1286644 h 1292761"/>
                <a:gd name="connsiteX7" fmla="*/ 213928 w 1299264"/>
                <a:gd name="connsiteY7" fmla="*/ 1286644 h 1292761"/>
                <a:gd name="connsiteX8" fmla="*/ 19452 w 1299264"/>
                <a:gd name="connsiteY8" fmla="*/ 1277120 h 1292761"/>
                <a:gd name="connsiteX9" fmla="*/ 405 w 1299264"/>
                <a:gd name="connsiteY9" fmla="*/ 1073121 h 1292761"/>
                <a:gd name="connsiteX10" fmla="*/ 405 w 1299264"/>
                <a:gd name="connsiteY10" fmla="*/ 219054 h 1292761"/>
                <a:gd name="connsiteX0" fmla="*/ 405 w 1301232"/>
                <a:gd name="connsiteY0" fmla="*/ 215331 h 1289038"/>
                <a:gd name="connsiteX1" fmla="*/ 213928 w 1301232"/>
                <a:gd name="connsiteY1" fmla="*/ 1808 h 1289038"/>
                <a:gd name="connsiteX2" fmla="*/ 1067995 w 1301232"/>
                <a:gd name="connsiteY2" fmla="*/ 1808 h 1289038"/>
                <a:gd name="connsiteX3" fmla="*/ 1288659 w 1301232"/>
                <a:gd name="connsiteY3" fmla="*/ 23241 h 1289038"/>
                <a:gd name="connsiteX4" fmla="*/ 1281518 w 1301232"/>
                <a:gd name="connsiteY4" fmla="*/ 215331 h 1289038"/>
                <a:gd name="connsiteX5" fmla="*/ 1281518 w 1301232"/>
                <a:gd name="connsiteY5" fmla="*/ 1069398 h 1289038"/>
                <a:gd name="connsiteX6" fmla="*/ 1067995 w 1301232"/>
                <a:gd name="connsiteY6" fmla="*/ 1282921 h 1289038"/>
                <a:gd name="connsiteX7" fmla="*/ 213928 w 1301232"/>
                <a:gd name="connsiteY7" fmla="*/ 1282921 h 1289038"/>
                <a:gd name="connsiteX8" fmla="*/ 19452 w 1301232"/>
                <a:gd name="connsiteY8" fmla="*/ 1273397 h 1289038"/>
                <a:gd name="connsiteX9" fmla="*/ 405 w 1301232"/>
                <a:gd name="connsiteY9" fmla="*/ 1069398 h 1289038"/>
                <a:gd name="connsiteX10" fmla="*/ 405 w 1301232"/>
                <a:gd name="connsiteY10" fmla="*/ 215331 h 128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1232" h="1289038">
                  <a:moveTo>
                    <a:pt x="405" y="215331"/>
                  </a:moveTo>
                  <a:cubicBezTo>
                    <a:pt x="405" y="97406"/>
                    <a:pt x="96003" y="1808"/>
                    <a:pt x="213928" y="1808"/>
                  </a:cubicBezTo>
                  <a:lnTo>
                    <a:pt x="1067995" y="1808"/>
                  </a:lnTo>
                  <a:cubicBezTo>
                    <a:pt x="1246720" y="4190"/>
                    <a:pt x="1253072" y="-12346"/>
                    <a:pt x="1288659" y="23241"/>
                  </a:cubicBezTo>
                  <a:cubicBezTo>
                    <a:pt x="1324246" y="58828"/>
                    <a:pt x="1271993" y="48512"/>
                    <a:pt x="1281518" y="215331"/>
                  </a:cubicBezTo>
                  <a:lnTo>
                    <a:pt x="1281518" y="1069398"/>
                  </a:lnTo>
                  <a:cubicBezTo>
                    <a:pt x="1281518" y="1187323"/>
                    <a:pt x="1185920" y="1282921"/>
                    <a:pt x="1067995" y="1282921"/>
                  </a:cubicBezTo>
                  <a:lnTo>
                    <a:pt x="213928" y="1282921"/>
                  </a:lnTo>
                  <a:cubicBezTo>
                    <a:pt x="45521" y="1271015"/>
                    <a:pt x="55039" y="1308984"/>
                    <a:pt x="19452" y="1273397"/>
                  </a:cubicBezTo>
                  <a:cubicBezTo>
                    <a:pt x="-16135" y="1237810"/>
                    <a:pt x="9929" y="1235424"/>
                    <a:pt x="405" y="1069398"/>
                  </a:cubicBezTo>
                  <a:lnTo>
                    <a:pt x="405" y="215331"/>
                  </a:lnTo>
                  <a:close/>
                </a:path>
              </a:pathLst>
            </a:custGeom>
            <a:solidFill>
              <a:schemeClr val="accent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ight Triangle 1">
              <a:extLst>
                <a:ext uri="{FF2B5EF4-FFF2-40B4-BE49-F238E27FC236}">
                  <a16:creationId xmlns:a16="http://schemas.microsoft.com/office/drawing/2014/main" id="{8794E1BF-AEC8-4C31-84F7-B1EC5D714C34}"/>
                </a:ext>
              </a:extLst>
            </p:cNvPr>
            <p:cNvSpPr/>
            <p:nvPr userDrawn="1"/>
          </p:nvSpPr>
          <p:spPr>
            <a:xfrm rot="16200000">
              <a:off x="7862887" y="3862387"/>
              <a:ext cx="1281113" cy="1281113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1_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C25973-B0F0-48BA-BE70-DA5D3304C0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l="479" r="245" b="25737"/>
          <a:stretch/>
        </p:blipFill>
        <p:spPr>
          <a:xfrm>
            <a:off x="33338" y="0"/>
            <a:ext cx="9167812" cy="5143500"/>
          </a:xfrm>
          <a:prstGeom prst="rect">
            <a:avLst/>
          </a:prstGeom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2265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 dirty="0"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FE8F9-6061-4A53-9D8B-A55FB224E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3285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FE8F9-6061-4A53-9D8B-A55FB224E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2345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FE8F9-6061-4A53-9D8B-A55FB224E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671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0B2BE3-45C9-4C48-985A-F0484F31C7D0}"/>
              </a:ext>
            </a:extLst>
          </p:cNvPr>
          <p:cNvGrpSpPr/>
          <p:nvPr userDrawn="1"/>
        </p:nvGrpSpPr>
        <p:grpSpPr>
          <a:xfrm>
            <a:off x="7857722" y="3860579"/>
            <a:ext cx="1301232" cy="1289038"/>
            <a:chOff x="7857722" y="3860579"/>
            <a:chExt cx="1301232" cy="1289038"/>
          </a:xfrm>
          <a:solidFill>
            <a:schemeClr val="bg1"/>
          </a:solidFill>
        </p:grpSpPr>
        <p:sp>
          <p:nvSpPr>
            <p:cNvPr id="8" name="Rectangle: Rounded Corners 5">
              <a:extLst>
                <a:ext uri="{FF2B5EF4-FFF2-40B4-BE49-F238E27FC236}">
                  <a16:creationId xmlns:a16="http://schemas.microsoft.com/office/drawing/2014/main" id="{32292EC3-ABCE-4FFD-BC8A-CD3DBBE79F2D}"/>
                </a:ext>
              </a:extLst>
            </p:cNvPr>
            <p:cNvSpPr/>
            <p:nvPr userDrawn="1"/>
          </p:nvSpPr>
          <p:spPr>
            <a:xfrm>
              <a:off x="7857722" y="3860579"/>
              <a:ext cx="1301232" cy="1289038"/>
            </a:xfrm>
            <a:custGeom>
              <a:avLst/>
              <a:gdLst>
                <a:gd name="connsiteX0" fmla="*/ 0 w 1281113"/>
                <a:gd name="connsiteY0" fmla="*/ 213523 h 1281113"/>
                <a:gd name="connsiteX1" fmla="*/ 213523 w 1281113"/>
                <a:gd name="connsiteY1" fmla="*/ 0 h 1281113"/>
                <a:gd name="connsiteX2" fmla="*/ 1067590 w 1281113"/>
                <a:gd name="connsiteY2" fmla="*/ 0 h 1281113"/>
                <a:gd name="connsiteX3" fmla="*/ 1281113 w 1281113"/>
                <a:gd name="connsiteY3" fmla="*/ 213523 h 1281113"/>
                <a:gd name="connsiteX4" fmla="*/ 1281113 w 1281113"/>
                <a:gd name="connsiteY4" fmla="*/ 1067590 h 1281113"/>
                <a:gd name="connsiteX5" fmla="*/ 1067590 w 1281113"/>
                <a:gd name="connsiteY5" fmla="*/ 1281113 h 1281113"/>
                <a:gd name="connsiteX6" fmla="*/ 213523 w 1281113"/>
                <a:gd name="connsiteY6" fmla="*/ 1281113 h 1281113"/>
                <a:gd name="connsiteX7" fmla="*/ 0 w 1281113"/>
                <a:gd name="connsiteY7" fmla="*/ 1067590 h 1281113"/>
                <a:gd name="connsiteX8" fmla="*/ 0 w 1281113"/>
                <a:gd name="connsiteY8" fmla="*/ 213523 h 1281113"/>
                <a:gd name="connsiteX0" fmla="*/ 0 w 1281113"/>
                <a:gd name="connsiteY0" fmla="*/ 213523 h 1281113"/>
                <a:gd name="connsiteX1" fmla="*/ 213523 w 1281113"/>
                <a:gd name="connsiteY1" fmla="*/ 0 h 1281113"/>
                <a:gd name="connsiteX2" fmla="*/ 1067590 w 1281113"/>
                <a:gd name="connsiteY2" fmla="*/ 0 h 1281113"/>
                <a:gd name="connsiteX3" fmla="*/ 1223961 w 1281113"/>
                <a:gd name="connsiteY3" fmla="*/ 66677 h 1281113"/>
                <a:gd name="connsiteX4" fmla="*/ 1281113 w 1281113"/>
                <a:gd name="connsiteY4" fmla="*/ 213523 h 1281113"/>
                <a:gd name="connsiteX5" fmla="*/ 1281113 w 1281113"/>
                <a:gd name="connsiteY5" fmla="*/ 1067590 h 1281113"/>
                <a:gd name="connsiteX6" fmla="*/ 1067590 w 1281113"/>
                <a:gd name="connsiteY6" fmla="*/ 1281113 h 1281113"/>
                <a:gd name="connsiteX7" fmla="*/ 213523 w 1281113"/>
                <a:gd name="connsiteY7" fmla="*/ 1281113 h 1281113"/>
                <a:gd name="connsiteX8" fmla="*/ 0 w 1281113"/>
                <a:gd name="connsiteY8" fmla="*/ 1067590 h 1281113"/>
                <a:gd name="connsiteX9" fmla="*/ 0 w 1281113"/>
                <a:gd name="connsiteY9" fmla="*/ 213523 h 1281113"/>
                <a:gd name="connsiteX0" fmla="*/ 0 w 1302822"/>
                <a:gd name="connsiteY0" fmla="*/ 218110 h 1285700"/>
                <a:gd name="connsiteX1" fmla="*/ 213523 w 1302822"/>
                <a:gd name="connsiteY1" fmla="*/ 4587 h 1285700"/>
                <a:gd name="connsiteX2" fmla="*/ 1067590 w 1302822"/>
                <a:gd name="connsiteY2" fmla="*/ 4587 h 1285700"/>
                <a:gd name="connsiteX3" fmla="*/ 1290636 w 1302822"/>
                <a:gd name="connsiteY3" fmla="*/ 16496 h 1285700"/>
                <a:gd name="connsiteX4" fmla="*/ 1281113 w 1302822"/>
                <a:gd name="connsiteY4" fmla="*/ 218110 h 1285700"/>
                <a:gd name="connsiteX5" fmla="*/ 1281113 w 1302822"/>
                <a:gd name="connsiteY5" fmla="*/ 1072177 h 1285700"/>
                <a:gd name="connsiteX6" fmla="*/ 1067590 w 1302822"/>
                <a:gd name="connsiteY6" fmla="*/ 1285700 h 1285700"/>
                <a:gd name="connsiteX7" fmla="*/ 213523 w 1302822"/>
                <a:gd name="connsiteY7" fmla="*/ 1285700 h 1285700"/>
                <a:gd name="connsiteX8" fmla="*/ 0 w 1302822"/>
                <a:gd name="connsiteY8" fmla="*/ 1072177 h 1285700"/>
                <a:gd name="connsiteX9" fmla="*/ 0 w 1302822"/>
                <a:gd name="connsiteY9" fmla="*/ 218110 h 1285700"/>
                <a:gd name="connsiteX0" fmla="*/ 0 w 1302822"/>
                <a:gd name="connsiteY0" fmla="*/ 218110 h 1285700"/>
                <a:gd name="connsiteX1" fmla="*/ 213523 w 1302822"/>
                <a:gd name="connsiteY1" fmla="*/ 4587 h 1285700"/>
                <a:gd name="connsiteX2" fmla="*/ 1067590 w 1302822"/>
                <a:gd name="connsiteY2" fmla="*/ 4587 h 1285700"/>
                <a:gd name="connsiteX3" fmla="*/ 1290636 w 1302822"/>
                <a:gd name="connsiteY3" fmla="*/ 16496 h 1285700"/>
                <a:gd name="connsiteX4" fmla="*/ 1281113 w 1302822"/>
                <a:gd name="connsiteY4" fmla="*/ 218110 h 1285700"/>
                <a:gd name="connsiteX5" fmla="*/ 1281113 w 1302822"/>
                <a:gd name="connsiteY5" fmla="*/ 1072177 h 1285700"/>
                <a:gd name="connsiteX6" fmla="*/ 1067590 w 1302822"/>
                <a:gd name="connsiteY6" fmla="*/ 1285700 h 1285700"/>
                <a:gd name="connsiteX7" fmla="*/ 213523 w 1302822"/>
                <a:gd name="connsiteY7" fmla="*/ 1285700 h 1285700"/>
                <a:gd name="connsiteX8" fmla="*/ 57147 w 1302822"/>
                <a:gd name="connsiteY8" fmla="*/ 1214264 h 1285700"/>
                <a:gd name="connsiteX9" fmla="*/ 0 w 1302822"/>
                <a:gd name="connsiteY9" fmla="*/ 1072177 h 1285700"/>
                <a:gd name="connsiteX10" fmla="*/ 0 w 1302822"/>
                <a:gd name="connsiteY10" fmla="*/ 218110 h 1285700"/>
                <a:gd name="connsiteX0" fmla="*/ 405 w 1303227"/>
                <a:gd name="connsiteY0" fmla="*/ 218110 h 1291817"/>
                <a:gd name="connsiteX1" fmla="*/ 213928 w 1303227"/>
                <a:gd name="connsiteY1" fmla="*/ 4587 h 1291817"/>
                <a:gd name="connsiteX2" fmla="*/ 1067995 w 1303227"/>
                <a:gd name="connsiteY2" fmla="*/ 4587 h 1291817"/>
                <a:gd name="connsiteX3" fmla="*/ 1291041 w 1303227"/>
                <a:gd name="connsiteY3" fmla="*/ 16496 h 1291817"/>
                <a:gd name="connsiteX4" fmla="*/ 1281518 w 1303227"/>
                <a:gd name="connsiteY4" fmla="*/ 218110 h 1291817"/>
                <a:gd name="connsiteX5" fmla="*/ 1281518 w 1303227"/>
                <a:gd name="connsiteY5" fmla="*/ 1072177 h 1291817"/>
                <a:gd name="connsiteX6" fmla="*/ 1067995 w 1303227"/>
                <a:gd name="connsiteY6" fmla="*/ 1285700 h 1291817"/>
                <a:gd name="connsiteX7" fmla="*/ 213928 w 1303227"/>
                <a:gd name="connsiteY7" fmla="*/ 1285700 h 1291817"/>
                <a:gd name="connsiteX8" fmla="*/ 19452 w 1303227"/>
                <a:gd name="connsiteY8" fmla="*/ 1276176 h 1291817"/>
                <a:gd name="connsiteX9" fmla="*/ 405 w 1303227"/>
                <a:gd name="connsiteY9" fmla="*/ 1072177 h 1291817"/>
                <a:gd name="connsiteX10" fmla="*/ 405 w 1303227"/>
                <a:gd name="connsiteY10" fmla="*/ 218110 h 1291817"/>
                <a:gd name="connsiteX0" fmla="*/ 405 w 1299264"/>
                <a:gd name="connsiteY0" fmla="*/ 216466 h 1290173"/>
                <a:gd name="connsiteX1" fmla="*/ 213928 w 1299264"/>
                <a:gd name="connsiteY1" fmla="*/ 2943 h 1290173"/>
                <a:gd name="connsiteX2" fmla="*/ 1067995 w 1299264"/>
                <a:gd name="connsiteY2" fmla="*/ 2943 h 1290173"/>
                <a:gd name="connsiteX3" fmla="*/ 1286278 w 1299264"/>
                <a:gd name="connsiteY3" fmla="*/ 17233 h 1290173"/>
                <a:gd name="connsiteX4" fmla="*/ 1281518 w 1299264"/>
                <a:gd name="connsiteY4" fmla="*/ 216466 h 1290173"/>
                <a:gd name="connsiteX5" fmla="*/ 1281518 w 1299264"/>
                <a:gd name="connsiteY5" fmla="*/ 1070533 h 1290173"/>
                <a:gd name="connsiteX6" fmla="*/ 1067995 w 1299264"/>
                <a:gd name="connsiteY6" fmla="*/ 1284056 h 1290173"/>
                <a:gd name="connsiteX7" fmla="*/ 213928 w 1299264"/>
                <a:gd name="connsiteY7" fmla="*/ 1284056 h 1290173"/>
                <a:gd name="connsiteX8" fmla="*/ 19452 w 1299264"/>
                <a:gd name="connsiteY8" fmla="*/ 1274532 h 1290173"/>
                <a:gd name="connsiteX9" fmla="*/ 405 w 1299264"/>
                <a:gd name="connsiteY9" fmla="*/ 1070533 h 1290173"/>
                <a:gd name="connsiteX10" fmla="*/ 405 w 1299264"/>
                <a:gd name="connsiteY10" fmla="*/ 216466 h 1290173"/>
                <a:gd name="connsiteX0" fmla="*/ 405 w 1299264"/>
                <a:gd name="connsiteY0" fmla="*/ 219054 h 1292761"/>
                <a:gd name="connsiteX1" fmla="*/ 213928 w 1299264"/>
                <a:gd name="connsiteY1" fmla="*/ 5531 h 1292761"/>
                <a:gd name="connsiteX2" fmla="*/ 1067995 w 1299264"/>
                <a:gd name="connsiteY2" fmla="*/ 5531 h 1292761"/>
                <a:gd name="connsiteX3" fmla="*/ 1286278 w 1299264"/>
                <a:gd name="connsiteY3" fmla="*/ 19821 h 1292761"/>
                <a:gd name="connsiteX4" fmla="*/ 1281518 w 1299264"/>
                <a:gd name="connsiteY4" fmla="*/ 219054 h 1292761"/>
                <a:gd name="connsiteX5" fmla="*/ 1281518 w 1299264"/>
                <a:gd name="connsiteY5" fmla="*/ 1073121 h 1292761"/>
                <a:gd name="connsiteX6" fmla="*/ 1067995 w 1299264"/>
                <a:gd name="connsiteY6" fmla="*/ 1286644 h 1292761"/>
                <a:gd name="connsiteX7" fmla="*/ 213928 w 1299264"/>
                <a:gd name="connsiteY7" fmla="*/ 1286644 h 1292761"/>
                <a:gd name="connsiteX8" fmla="*/ 19452 w 1299264"/>
                <a:gd name="connsiteY8" fmla="*/ 1277120 h 1292761"/>
                <a:gd name="connsiteX9" fmla="*/ 405 w 1299264"/>
                <a:gd name="connsiteY9" fmla="*/ 1073121 h 1292761"/>
                <a:gd name="connsiteX10" fmla="*/ 405 w 1299264"/>
                <a:gd name="connsiteY10" fmla="*/ 219054 h 1292761"/>
                <a:gd name="connsiteX0" fmla="*/ 405 w 1301232"/>
                <a:gd name="connsiteY0" fmla="*/ 215331 h 1289038"/>
                <a:gd name="connsiteX1" fmla="*/ 213928 w 1301232"/>
                <a:gd name="connsiteY1" fmla="*/ 1808 h 1289038"/>
                <a:gd name="connsiteX2" fmla="*/ 1067995 w 1301232"/>
                <a:gd name="connsiteY2" fmla="*/ 1808 h 1289038"/>
                <a:gd name="connsiteX3" fmla="*/ 1288659 w 1301232"/>
                <a:gd name="connsiteY3" fmla="*/ 23241 h 1289038"/>
                <a:gd name="connsiteX4" fmla="*/ 1281518 w 1301232"/>
                <a:gd name="connsiteY4" fmla="*/ 215331 h 1289038"/>
                <a:gd name="connsiteX5" fmla="*/ 1281518 w 1301232"/>
                <a:gd name="connsiteY5" fmla="*/ 1069398 h 1289038"/>
                <a:gd name="connsiteX6" fmla="*/ 1067995 w 1301232"/>
                <a:gd name="connsiteY6" fmla="*/ 1282921 h 1289038"/>
                <a:gd name="connsiteX7" fmla="*/ 213928 w 1301232"/>
                <a:gd name="connsiteY7" fmla="*/ 1282921 h 1289038"/>
                <a:gd name="connsiteX8" fmla="*/ 19452 w 1301232"/>
                <a:gd name="connsiteY8" fmla="*/ 1273397 h 1289038"/>
                <a:gd name="connsiteX9" fmla="*/ 405 w 1301232"/>
                <a:gd name="connsiteY9" fmla="*/ 1069398 h 1289038"/>
                <a:gd name="connsiteX10" fmla="*/ 405 w 1301232"/>
                <a:gd name="connsiteY10" fmla="*/ 215331 h 128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1232" h="1289038">
                  <a:moveTo>
                    <a:pt x="405" y="215331"/>
                  </a:moveTo>
                  <a:cubicBezTo>
                    <a:pt x="405" y="97406"/>
                    <a:pt x="96003" y="1808"/>
                    <a:pt x="213928" y="1808"/>
                  </a:cubicBezTo>
                  <a:lnTo>
                    <a:pt x="1067995" y="1808"/>
                  </a:lnTo>
                  <a:cubicBezTo>
                    <a:pt x="1246720" y="4190"/>
                    <a:pt x="1253072" y="-12346"/>
                    <a:pt x="1288659" y="23241"/>
                  </a:cubicBezTo>
                  <a:cubicBezTo>
                    <a:pt x="1324246" y="58828"/>
                    <a:pt x="1271993" y="48512"/>
                    <a:pt x="1281518" y="215331"/>
                  </a:cubicBezTo>
                  <a:lnTo>
                    <a:pt x="1281518" y="1069398"/>
                  </a:lnTo>
                  <a:cubicBezTo>
                    <a:pt x="1281518" y="1187323"/>
                    <a:pt x="1185920" y="1282921"/>
                    <a:pt x="1067995" y="1282921"/>
                  </a:cubicBezTo>
                  <a:lnTo>
                    <a:pt x="213928" y="1282921"/>
                  </a:lnTo>
                  <a:cubicBezTo>
                    <a:pt x="45521" y="1271015"/>
                    <a:pt x="55039" y="1308984"/>
                    <a:pt x="19452" y="1273397"/>
                  </a:cubicBezTo>
                  <a:cubicBezTo>
                    <a:pt x="-16135" y="1237810"/>
                    <a:pt x="9929" y="1235424"/>
                    <a:pt x="405" y="1069398"/>
                  </a:cubicBezTo>
                  <a:lnTo>
                    <a:pt x="405" y="2153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3707A14A-3E9C-4E8D-B5EF-AAA2F64A377F}"/>
                </a:ext>
              </a:extLst>
            </p:cNvPr>
            <p:cNvSpPr/>
            <p:nvPr userDrawn="1"/>
          </p:nvSpPr>
          <p:spPr>
            <a:xfrm rot="16200000">
              <a:off x="7862887" y="3862387"/>
              <a:ext cx="1281113" cy="1281113"/>
            </a:xfrm>
            <a:prstGeom prst="rtTriangle">
              <a:avLst/>
            </a:prstGeom>
            <a:solidFill>
              <a:schemeClr val="accent4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51" r:id="rId3"/>
    <p:sldLayoutId id="2147483652" r:id="rId4"/>
    <p:sldLayoutId id="2147483660" r:id="rId5"/>
    <p:sldLayoutId id="2147483661" r:id="rId6"/>
    <p:sldLayoutId id="2147483662" r:id="rId7"/>
    <p:sldLayoutId id="2147483653" r:id="rId8"/>
    <p:sldLayoutId id="2147483654" r:id="rId9"/>
    <p:sldLayoutId id="2147483655" r:id="rId10"/>
    <p:sldLayoutId id="214748365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604CA-9577-4503-86D4-1587F03AE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PAYCHAT</a:t>
            </a:r>
          </a:p>
        </p:txBody>
      </p:sp>
    </p:spTree>
    <p:extLst>
      <p:ext uri="{BB962C8B-B14F-4D97-AF65-F5344CB8AC3E}">
        <p14:creationId xmlns:p14="http://schemas.microsoft.com/office/powerpoint/2010/main" val="3420506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AB6DF-D50C-4580-95BB-71C5B9CD3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76" y="1046063"/>
            <a:ext cx="8222100" cy="1012800"/>
          </a:xfrm>
        </p:spPr>
        <p:txBody>
          <a:bodyPr/>
          <a:lstStyle/>
          <a:p>
            <a:r>
              <a:rPr lang="en-US" sz="2800" dirty="0"/>
              <a:t>Problems</a:t>
            </a:r>
            <a:endParaRPr lang="en-US" sz="40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EBFB38D-41A9-4768-9133-A12ED9383A68}"/>
              </a:ext>
            </a:extLst>
          </p:cNvPr>
          <p:cNvCxnSpPr/>
          <p:nvPr/>
        </p:nvCxnSpPr>
        <p:spPr>
          <a:xfrm>
            <a:off x="-14960" y="1804140"/>
            <a:ext cx="4659083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B824A108-A605-42B8-8468-6F098A05310C}"/>
              </a:ext>
            </a:extLst>
          </p:cNvPr>
          <p:cNvGrpSpPr/>
          <p:nvPr/>
        </p:nvGrpSpPr>
        <p:grpSpPr>
          <a:xfrm>
            <a:off x="261938" y="1983708"/>
            <a:ext cx="3729037" cy="2862322"/>
            <a:chOff x="261938" y="1983708"/>
            <a:chExt cx="3729037" cy="286232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C3AAA6C-D4D4-4356-8515-EFE153A84AA1}"/>
                </a:ext>
              </a:extLst>
            </p:cNvPr>
            <p:cNvSpPr/>
            <p:nvPr/>
          </p:nvSpPr>
          <p:spPr>
            <a:xfrm>
              <a:off x="2894183" y="2002604"/>
              <a:ext cx="990954" cy="26679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4928530-24BB-4C0A-A68E-6764D8B42DAB}"/>
                </a:ext>
              </a:extLst>
            </p:cNvPr>
            <p:cNvSpPr txBox="1"/>
            <p:nvPr/>
          </p:nvSpPr>
          <p:spPr>
            <a:xfrm>
              <a:off x="261938" y="1983708"/>
              <a:ext cx="3729037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accent4"/>
                  </a:solidFill>
                </a:rPr>
                <a:t>Cost sharing for group activities is </a:t>
              </a:r>
              <a:r>
                <a:rPr lang="en-US" sz="1200" b="1" dirty="0">
                  <a:solidFill>
                    <a:schemeClr val="bg1">
                      <a:lumMod val="10000"/>
                    </a:schemeClr>
                  </a:solidFill>
                </a:rPr>
                <a:t>complicated</a:t>
              </a:r>
            </a:p>
            <a:p>
              <a:pPr marL="285750" indent="-285750">
                <a:buFont typeface="Wingdings" panose="05000000000000000000" pitchFamily="2" charset="2"/>
                <a:buChar char="q"/>
              </a:pPr>
              <a:endParaRPr lang="en-US" sz="1200" b="1" dirty="0">
                <a:solidFill>
                  <a:schemeClr val="accent4"/>
                </a:solidFill>
              </a:endParaRPr>
            </a:p>
            <a:p>
              <a:pPr marL="285750" indent="-285750" algn="just">
                <a:buFont typeface="Wingdings" panose="05000000000000000000" pitchFamily="2" charset="2"/>
                <a:buChar char="v"/>
              </a:pPr>
              <a:r>
                <a:rPr lang="en-US" sz="1200" b="1" dirty="0">
                  <a:solidFill>
                    <a:schemeClr val="accent4"/>
                  </a:solidFill>
                </a:rPr>
                <a:t>Too many information: </a:t>
              </a:r>
              <a:r>
                <a:rPr lang="en-US" sz="1200" dirty="0">
                  <a:solidFill>
                    <a:schemeClr val="accent4"/>
                  </a:solidFill>
                </a:rPr>
                <a:t>what have been paid, what amount, who has paid and who have to share</a:t>
              </a:r>
            </a:p>
            <a:p>
              <a:pPr marL="285750" indent="-285750" algn="just">
                <a:buFont typeface="Wingdings" panose="05000000000000000000" pitchFamily="2" charset="2"/>
                <a:buChar char="v"/>
              </a:pPr>
              <a:endParaRPr lang="en-US" sz="1200" dirty="0">
                <a:solidFill>
                  <a:schemeClr val="accent4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 sz="1200" b="1" dirty="0">
                  <a:solidFill>
                    <a:schemeClr val="accent4"/>
                  </a:solidFill>
                </a:rPr>
                <a:t>Too many transactions per person: </a:t>
              </a:r>
              <a:r>
                <a:rPr lang="en-US" sz="1200" dirty="0">
                  <a:solidFill>
                    <a:schemeClr val="accent4"/>
                  </a:solidFill>
                </a:rPr>
                <a:t>one has to paid many times, to many people before the cost can be canceled out.</a:t>
              </a:r>
            </a:p>
            <a:p>
              <a:pPr marL="285750" indent="-285750">
                <a:buFont typeface="Wingdings" panose="05000000000000000000" pitchFamily="2" charset="2"/>
                <a:buChar char="v"/>
              </a:pPr>
              <a:endParaRPr lang="en-US" sz="1200" dirty="0">
                <a:solidFill>
                  <a:schemeClr val="accent4"/>
                </a:solidFill>
              </a:endParaRPr>
            </a:p>
            <a:p>
              <a:r>
                <a:rPr lang="en-US" sz="1200" i="1" dirty="0" err="1">
                  <a:solidFill>
                    <a:schemeClr val="accent4"/>
                  </a:solidFill>
                </a:rPr>
                <a:t>Eg</a:t>
              </a:r>
              <a:r>
                <a:rPr lang="en-US" sz="1200" i="1" dirty="0">
                  <a:solidFill>
                    <a:schemeClr val="accent4"/>
                  </a:solidFill>
                </a:rPr>
                <a:t>: with Blinky app, a person who has logged a number of expenses will get paid from many people. The same happens with others who log some other expenses. Hence, the number of transactions is huge.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CCEA7EC-42F3-4E30-860F-F9D2B99C138B}"/>
              </a:ext>
            </a:extLst>
          </p:cNvPr>
          <p:cNvGrpSpPr/>
          <p:nvPr/>
        </p:nvGrpSpPr>
        <p:grpSpPr>
          <a:xfrm>
            <a:off x="5001641" y="1992214"/>
            <a:ext cx="3804222" cy="1384995"/>
            <a:chOff x="5001641" y="1992214"/>
            <a:chExt cx="3804222" cy="138499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7FFF5B0-3CF1-47CC-85BD-3714C851CB15}"/>
                </a:ext>
              </a:extLst>
            </p:cNvPr>
            <p:cNvSpPr/>
            <p:nvPr/>
          </p:nvSpPr>
          <p:spPr>
            <a:xfrm>
              <a:off x="7615819" y="2020228"/>
              <a:ext cx="1090049" cy="26679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21788D-3F61-4DAF-A7C9-91B2BE7D0CCF}"/>
                </a:ext>
              </a:extLst>
            </p:cNvPr>
            <p:cNvSpPr txBox="1"/>
            <p:nvPr/>
          </p:nvSpPr>
          <p:spPr>
            <a:xfrm>
              <a:off x="5001641" y="1992214"/>
              <a:ext cx="380422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accent4"/>
                  </a:solidFill>
                </a:rPr>
                <a:t>Cost sharing for group activities is </a:t>
              </a:r>
              <a:r>
                <a:rPr lang="en-US" sz="1200" b="1" dirty="0">
                  <a:solidFill>
                    <a:schemeClr val="bg1">
                      <a:lumMod val="10000"/>
                    </a:schemeClr>
                  </a:solidFill>
                </a:rPr>
                <a:t>embarrassing</a:t>
              </a:r>
            </a:p>
            <a:p>
              <a:endParaRPr lang="en-US" sz="1200" b="1" dirty="0">
                <a:solidFill>
                  <a:schemeClr val="accent4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accent4"/>
                  </a:solidFill>
                </a:rPr>
                <a:t>How to announce the cost to all participants, quickly?</a:t>
              </a:r>
            </a:p>
            <a:p>
              <a:pPr marL="285750" indent="-285750">
                <a:buFont typeface="Wingdings" panose="05000000000000000000" pitchFamily="2" charset="2"/>
                <a:buChar char="v"/>
              </a:pPr>
              <a:endParaRPr lang="en-US" sz="1200" dirty="0">
                <a:solidFill>
                  <a:schemeClr val="accent4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 sz="1200" dirty="0">
                  <a:solidFill>
                    <a:schemeClr val="accent4"/>
                  </a:solidFill>
                </a:rPr>
                <a:t>Friends forget to pay? How to ask for payback </a:t>
              </a:r>
              <a:r>
                <a:rPr lang="en-US" sz="1200" b="1" dirty="0">
                  <a:solidFill>
                    <a:schemeClr val="accent4"/>
                  </a:solidFill>
                </a:rPr>
                <a:t>in style, and naturally</a:t>
              </a:r>
              <a:r>
                <a:rPr lang="en-US" sz="1200" dirty="0">
                  <a:solidFill>
                    <a:schemeClr val="accent4"/>
                  </a:solidFill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8891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6B9FB89-905D-4038-AB93-BDEA160462D3}"/>
              </a:ext>
            </a:extLst>
          </p:cNvPr>
          <p:cNvSpPr/>
          <p:nvPr/>
        </p:nvSpPr>
        <p:spPr>
          <a:xfrm>
            <a:off x="-10686" y="3189688"/>
            <a:ext cx="1485681" cy="43503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9120B3-8B28-4B07-804A-EA60578B2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344" y="8718"/>
            <a:ext cx="4084655" cy="5091389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E3A99EA9-63F8-4DCC-82CD-F5C6A2153529}"/>
              </a:ext>
            </a:extLst>
          </p:cNvPr>
          <p:cNvSpPr txBox="1">
            <a:spLocks/>
          </p:cNvSpPr>
          <p:nvPr/>
        </p:nvSpPr>
        <p:spPr>
          <a:xfrm>
            <a:off x="126404" y="1048360"/>
            <a:ext cx="4410427" cy="1203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just"/>
            <a:r>
              <a:rPr lang="en-US" sz="1200" dirty="0"/>
              <a:t>A </a:t>
            </a:r>
            <a:r>
              <a:rPr lang="en-US" sz="1200" b="1" dirty="0"/>
              <a:t>group spending application </a:t>
            </a:r>
            <a:r>
              <a:rPr lang="en-US" sz="1200" dirty="0"/>
              <a:t>that brings head-to-toes </a:t>
            </a:r>
            <a:r>
              <a:rPr 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convenience</a:t>
            </a:r>
            <a:r>
              <a:rPr lang="en-US" sz="1200" dirty="0"/>
              <a:t> &amp; </a:t>
            </a:r>
            <a:r>
              <a:rPr 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joys</a:t>
            </a:r>
            <a:r>
              <a:rPr lang="en-US" sz="1200" dirty="0"/>
              <a:t> for a group of friend when it comes to any activity – even it’s a hangout, a trip, a party or just a lunch. </a:t>
            </a:r>
          </a:p>
          <a:p>
            <a:endParaRPr lang="en-US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C25296-3B8F-43EF-A5BE-9C6BC9749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8" y="194420"/>
            <a:ext cx="8387742" cy="767700"/>
          </a:xfrm>
        </p:spPr>
        <p:txBody>
          <a:bodyPr/>
          <a:lstStyle/>
          <a:p>
            <a:r>
              <a:rPr lang="en-US" sz="2800" dirty="0"/>
              <a:t>Solution</a:t>
            </a:r>
            <a:r>
              <a:rPr lang="en-US" dirty="0"/>
              <a:t> – Pay Chat concept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A32E24F6-2079-4BB2-AE03-F7E10D9A87EE}"/>
              </a:ext>
            </a:extLst>
          </p:cNvPr>
          <p:cNvSpPr/>
          <p:nvPr/>
        </p:nvSpPr>
        <p:spPr>
          <a:xfrm rot="16200000">
            <a:off x="3214492" y="2403345"/>
            <a:ext cx="2129542" cy="1640142"/>
          </a:xfrm>
          <a:custGeom>
            <a:avLst/>
            <a:gdLst>
              <a:gd name="connsiteX0" fmla="*/ 0 w 2846863"/>
              <a:gd name="connsiteY0" fmla="*/ 2454192 h 2454192"/>
              <a:gd name="connsiteX1" fmla="*/ 1423432 w 2846863"/>
              <a:gd name="connsiteY1" fmla="*/ 0 h 2454192"/>
              <a:gd name="connsiteX2" fmla="*/ 2846863 w 2846863"/>
              <a:gd name="connsiteY2" fmla="*/ 2454192 h 2454192"/>
              <a:gd name="connsiteX3" fmla="*/ 0 w 2846863"/>
              <a:gd name="connsiteY3" fmla="*/ 2454192 h 2454192"/>
              <a:gd name="connsiteX0" fmla="*/ 0 w 2103285"/>
              <a:gd name="connsiteY0" fmla="*/ 2454192 h 2815935"/>
              <a:gd name="connsiteX1" fmla="*/ 1423432 w 2103285"/>
              <a:gd name="connsiteY1" fmla="*/ 0 h 2815935"/>
              <a:gd name="connsiteX2" fmla="*/ 2103285 w 2103285"/>
              <a:gd name="connsiteY2" fmla="*/ 2815935 h 2815935"/>
              <a:gd name="connsiteX3" fmla="*/ 0 w 2103285"/>
              <a:gd name="connsiteY3" fmla="*/ 2454192 h 2815935"/>
              <a:gd name="connsiteX0" fmla="*/ 0 w 1510432"/>
              <a:gd name="connsiteY0" fmla="*/ 2921441 h 2921441"/>
              <a:gd name="connsiteX1" fmla="*/ 830579 w 1510432"/>
              <a:gd name="connsiteY1" fmla="*/ 0 h 2921441"/>
              <a:gd name="connsiteX2" fmla="*/ 1510432 w 1510432"/>
              <a:gd name="connsiteY2" fmla="*/ 2815935 h 2921441"/>
              <a:gd name="connsiteX3" fmla="*/ 0 w 1510432"/>
              <a:gd name="connsiteY3" fmla="*/ 2921441 h 2921441"/>
              <a:gd name="connsiteX0" fmla="*/ 0 w 1755023"/>
              <a:gd name="connsiteY0" fmla="*/ 1710611 h 1710611"/>
              <a:gd name="connsiteX1" fmla="*/ 1755023 w 1755023"/>
              <a:gd name="connsiteY1" fmla="*/ 0 h 1710611"/>
              <a:gd name="connsiteX2" fmla="*/ 1510432 w 1755023"/>
              <a:gd name="connsiteY2" fmla="*/ 1605105 h 1710611"/>
              <a:gd name="connsiteX3" fmla="*/ 0 w 1755023"/>
              <a:gd name="connsiteY3" fmla="*/ 1710611 h 1710611"/>
              <a:gd name="connsiteX0" fmla="*/ 0 w 1755023"/>
              <a:gd name="connsiteY0" fmla="*/ 1710611 h 1710611"/>
              <a:gd name="connsiteX1" fmla="*/ 929622 w 1755023"/>
              <a:gd name="connsiteY1" fmla="*/ 821539 h 1710611"/>
              <a:gd name="connsiteX2" fmla="*/ 1755023 w 1755023"/>
              <a:gd name="connsiteY2" fmla="*/ 0 h 1710611"/>
              <a:gd name="connsiteX3" fmla="*/ 1510432 w 1755023"/>
              <a:gd name="connsiteY3" fmla="*/ 1605105 h 1710611"/>
              <a:gd name="connsiteX4" fmla="*/ 0 w 1755023"/>
              <a:gd name="connsiteY4" fmla="*/ 1710611 h 1710611"/>
              <a:gd name="connsiteX0" fmla="*/ 326422 w 2081445"/>
              <a:gd name="connsiteY0" fmla="*/ 1710611 h 1710611"/>
              <a:gd name="connsiteX1" fmla="*/ 0 w 2081445"/>
              <a:gd name="connsiteY1" fmla="*/ 82985 h 1710611"/>
              <a:gd name="connsiteX2" fmla="*/ 2081445 w 2081445"/>
              <a:gd name="connsiteY2" fmla="*/ 0 h 1710611"/>
              <a:gd name="connsiteX3" fmla="*/ 1836854 w 2081445"/>
              <a:gd name="connsiteY3" fmla="*/ 1605105 h 1710611"/>
              <a:gd name="connsiteX4" fmla="*/ 326422 w 2081445"/>
              <a:gd name="connsiteY4" fmla="*/ 1710611 h 1710611"/>
              <a:gd name="connsiteX0" fmla="*/ 326422 w 2061349"/>
              <a:gd name="connsiteY0" fmla="*/ 1665393 h 1665393"/>
              <a:gd name="connsiteX1" fmla="*/ 0 w 2061349"/>
              <a:gd name="connsiteY1" fmla="*/ 37767 h 1665393"/>
              <a:gd name="connsiteX2" fmla="*/ 2061349 w 2061349"/>
              <a:gd name="connsiteY2" fmla="*/ 0 h 1665393"/>
              <a:gd name="connsiteX3" fmla="*/ 1836854 w 2061349"/>
              <a:gd name="connsiteY3" fmla="*/ 1559887 h 1665393"/>
              <a:gd name="connsiteX4" fmla="*/ 326422 w 2061349"/>
              <a:gd name="connsiteY4" fmla="*/ 1665393 h 1665393"/>
              <a:gd name="connsiteX0" fmla="*/ 331446 w 2066373"/>
              <a:gd name="connsiteY0" fmla="*/ 1682892 h 1682892"/>
              <a:gd name="connsiteX1" fmla="*/ 0 w 2066373"/>
              <a:gd name="connsiteY1" fmla="*/ 0 h 1682892"/>
              <a:gd name="connsiteX2" fmla="*/ 2066373 w 2066373"/>
              <a:gd name="connsiteY2" fmla="*/ 17499 h 1682892"/>
              <a:gd name="connsiteX3" fmla="*/ 1841878 w 2066373"/>
              <a:gd name="connsiteY3" fmla="*/ 1577386 h 1682892"/>
              <a:gd name="connsiteX4" fmla="*/ 331446 w 2066373"/>
              <a:gd name="connsiteY4" fmla="*/ 1682892 h 1682892"/>
              <a:gd name="connsiteX0" fmla="*/ 331446 w 2076419"/>
              <a:gd name="connsiteY0" fmla="*/ 1725683 h 1725683"/>
              <a:gd name="connsiteX1" fmla="*/ 0 w 2076419"/>
              <a:gd name="connsiteY1" fmla="*/ 42791 h 1725683"/>
              <a:gd name="connsiteX2" fmla="*/ 2076419 w 2076419"/>
              <a:gd name="connsiteY2" fmla="*/ 0 h 1725683"/>
              <a:gd name="connsiteX3" fmla="*/ 1841878 w 2076419"/>
              <a:gd name="connsiteY3" fmla="*/ 1620177 h 1725683"/>
              <a:gd name="connsiteX4" fmla="*/ 331446 w 2076419"/>
              <a:gd name="connsiteY4" fmla="*/ 1725683 h 1725683"/>
              <a:gd name="connsiteX0" fmla="*/ 331446 w 2061346"/>
              <a:gd name="connsiteY0" fmla="*/ 1720659 h 1720659"/>
              <a:gd name="connsiteX1" fmla="*/ 0 w 2061346"/>
              <a:gd name="connsiteY1" fmla="*/ 37767 h 1720659"/>
              <a:gd name="connsiteX2" fmla="*/ 2061346 w 2061346"/>
              <a:gd name="connsiteY2" fmla="*/ 0 h 1720659"/>
              <a:gd name="connsiteX3" fmla="*/ 1841878 w 2061346"/>
              <a:gd name="connsiteY3" fmla="*/ 1615153 h 1720659"/>
              <a:gd name="connsiteX4" fmla="*/ 331446 w 2061346"/>
              <a:gd name="connsiteY4" fmla="*/ 1720659 h 1720659"/>
              <a:gd name="connsiteX0" fmla="*/ 331446 w 2056319"/>
              <a:gd name="connsiteY0" fmla="*/ 1682892 h 1682892"/>
              <a:gd name="connsiteX1" fmla="*/ 0 w 2056319"/>
              <a:gd name="connsiteY1" fmla="*/ 0 h 1682892"/>
              <a:gd name="connsiteX2" fmla="*/ 2056319 w 2056319"/>
              <a:gd name="connsiteY2" fmla="*/ 2427 h 1682892"/>
              <a:gd name="connsiteX3" fmla="*/ 1841878 w 2056319"/>
              <a:gd name="connsiteY3" fmla="*/ 1577386 h 1682892"/>
              <a:gd name="connsiteX4" fmla="*/ 331446 w 2056319"/>
              <a:gd name="connsiteY4" fmla="*/ 1682892 h 1682892"/>
              <a:gd name="connsiteX0" fmla="*/ 331446 w 2056319"/>
              <a:gd name="connsiteY0" fmla="*/ 1680465 h 1680465"/>
              <a:gd name="connsiteX1" fmla="*/ 0 w 2056319"/>
              <a:gd name="connsiteY1" fmla="*/ 28462 h 1680465"/>
              <a:gd name="connsiteX2" fmla="*/ 2056319 w 2056319"/>
              <a:gd name="connsiteY2" fmla="*/ 0 h 1680465"/>
              <a:gd name="connsiteX3" fmla="*/ 1841878 w 2056319"/>
              <a:gd name="connsiteY3" fmla="*/ 1574959 h 1680465"/>
              <a:gd name="connsiteX4" fmla="*/ 331446 w 2056319"/>
              <a:gd name="connsiteY4" fmla="*/ 1680465 h 1680465"/>
              <a:gd name="connsiteX0" fmla="*/ 331446 w 2056319"/>
              <a:gd name="connsiteY0" fmla="*/ 1680465 h 1680465"/>
              <a:gd name="connsiteX1" fmla="*/ 0 w 2056319"/>
              <a:gd name="connsiteY1" fmla="*/ 28462 h 1680465"/>
              <a:gd name="connsiteX2" fmla="*/ 2056319 w 2056319"/>
              <a:gd name="connsiteY2" fmla="*/ 0 h 1680465"/>
              <a:gd name="connsiteX3" fmla="*/ 1812769 w 2056319"/>
              <a:gd name="connsiteY3" fmla="*/ 1672765 h 1680465"/>
              <a:gd name="connsiteX4" fmla="*/ 331446 w 2056319"/>
              <a:gd name="connsiteY4" fmla="*/ 1680465 h 1680465"/>
              <a:gd name="connsiteX0" fmla="*/ 360554 w 2056319"/>
              <a:gd name="connsiteY0" fmla="*/ 1680465 h 1680465"/>
              <a:gd name="connsiteX1" fmla="*/ 0 w 2056319"/>
              <a:gd name="connsiteY1" fmla="*/ 28462 h 1680465"/>
              <a:gd name="connsiteX2" fmla="*/ 2056319 w 2056319"/>
              <a:gd name="connsiteY2" fmla="*/ 0 h 1680465"/>
              <a:gd name="connsiteX3" fmla="*/ 1812769 w 2056319"/>
              <a:gd name="connsiteY3" fmla="*/ 1672765 h 1680465"/>
              <a:gd name="connsiteX4" fmla="*/ 360554 w 2056319"/>
              <a:gd name="connsiteY4" fmla="*/ 1680465 h 1680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6319" h="1680465">
                <a:moveTo>
                  <a:pt x="360554" y="1680465"/>
                </a:moveTo>
                <a:lnTo>
                  <a:pt x="0" y="28462"/>
                </a:lnTo>
                <a:lnTo>
                  <a:pt x="2056319" y="0"/>
                </a:lnTo>
                <a:lnTo>
                  <a:pt x="1812769" y="1672765"/>
                </a:lnTo>
                <a:lnTo>
                  <a:pt x="360554" y="168046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3CC59A1-0575-4EE0-AE6B-E769E261320E}"/>
              </a:ext>
            </a:extLst>
          </p:cNvPr>
          <p:cNvCxnSpPr>
            <a:cxnSpLocks/>
          </p:cNvCxnSpPr>
          <p:nvPr/>
        </p:nvCxnSpPr>
        <p:spPr>
          <a:xfrm>
            <a:off x="-10685" y="946360"/>
            <a:ext cx="5028223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56B7599-0592-4D43-AA81-40A96B8E4CF2}"/>
              </a:ext>
            </a:extLst>
          </p:cNvPr>
          <p:cNvSpPr/>
          <p:nvPr/>
        </p:nvSpPr>
        <p:spPr>
          <a:xfrm>
            <a:off x="1703382" y="2158643"/>
            <a:ext cx="1753439" cy="386155"/>
          </a:xfrm>
          <a:prstGeom prst="rect">
            <a:avLst/>
          </a:prstGeom>
          <a:solidFill>
            <a:srgbClr val="75B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PLANNING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8289A9-13A4-4CB5-B699-1287FF46E304}"/>
              </a:ext>
            </a:extLst>
          </p:cNvPr>
          <p:cNvSpPr/>
          <p:nvPr/>
        </p:nvSpPr>
        <p:spPr>
          <a:xfrm>
            <a:off x="1720130" y="2733074"/>
            <a:ext cx="1753439" cy="386155"/>
          </a:xfrm>
          <a:prstGeom prst="rect">
            <a:avLst/>
          </a:prstGeom>
          <a:solidFill>
            <a:srgbClr val="429F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FINDING OFFERS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106404-08A6-43CD-B003-56B6F741773E}"/>
              </a:ext>
            </a:extLst>
          </p:cNvPr>
          <p:cNvSpPr/>
          <p:nvPr/>
        </p:nvSpPr>
        <p:spPr>
          <a:xfrm>
            <a:off x="1726831" y="3317553"/>
            <a:ext cx="1753439" cy="3861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GOSSIP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C803A9-4357-4C47-8DA7-889F09D8F3DC}"/>
              </a:ext>
            </a:extLst>
          </p:cNvPr>
          <p:cNvSpPr/>
          <p:nvPr/>
        </p:nvSpPr>
        <p:spPr>
          <a:xfrm>
            <a:off x="1738557" y="3902032"/>
            <a:ext cx="1753439" cy="3861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215"/>
                </a:solidFill>
              </a:rPr>
              <a:t>SHARE COST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EE51DAE-90BF-4932-9EBE-B4656147775E}"/>
              </a:ext>
            </a:extLst>
          </p:cNvPr>
          <p:cNvSpPr/>
          <p:nvPr/>
        </p:nvSpPr>
        <p:spPr>
          <a:xfrm>
            <a:off x="4311119" y="2413377"/>
            <a:ext cx="1488655" cy="148865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Chat </a:t>
            </a:r>
          </a:p>
          <a:p>
            <a:pPr algn="ctr"/>
            <a:r>
              <a:rPr lang="en-US" sz="3200" b="1" dirty="0"/>
              <a:t>Ball</a:t>
            </a:r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CE758C2D-0DFE-4324-9B72-59F007E2919F}"/>
              </a:ext>
            </a:extLst>
          </p:cNvPr>
          <p:cNvSpPr txBox="1">
            <a:spLocks/>
          </p:cNvSpPr>
          <p:nvPr/>
        </p:nvSpPr>
        <p:spPr>
          <a:xfrm>
            <a:off x="37855" y="2500266"/>
            <a:ext cx="1518989" cy="1203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US" sz="1800" b="1" dirty="0"/>
              <a:t>CARE</a:t>
            </a:r>
          </a:p>
          <a:p>
            <a:pPr algn="ctr"/>
            <a:r>
              <a:rPr lang="en-US" sz="1800" b="1" strike="sngStrike" dirty="0"/>
              <a:t>LESS</a:t>
            </a:r>
          </a:p>
          <a:p>
            <a:pPr algn="ctr"/>
            <a:r>
              <a:rPr lang="en-US" sz="1800" b="1" dirty="0"/>
              <a:t>CHITCHAT</a:t>
            </a:r>
          </a:p>
          <a:p>
            <a:pPr algn="ctr"/>
            <a:r>
              <a:rPr lang="en-US" sz="1800" b="1" dirty="0"/>
              <a:t>MORE</a:t>
            </a:r>
          </a:p>
        </p:txBody>
      </p:sp>
    </p:spTree>
    <p:extLst>
      <p:ext uri="{BB962C8B-B14F-4D97-AF65-F5344CB8AC3E}">
        <p14:creationId xmlns:p14="http://schemas.microsoft.com/office/powerpoint/2010/main" val="3975470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ADC9AF79-2285-406F-B8B6-95142F6A131B}"/>
              </a:ext>
            </a:extLst>
          </p:cNvPr>
          <p:cNvSpPr txBox="1">
            <a:spLocks/>
          </p:cNvSpPr>
          <p:nvPr/>
        </p:nvSpPr>
        <p:spPr>
          <a:xfrm>
            <a:off x="450002" y="2289135"/>
            <a:ext cx="2455124" cy="150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US" sz="2000" dirty="0"/>
              <a:t>MIND YOUR</a:t>
            </a:r>
          </a:p>
          <a:p>
            <a:pPr algn="ctr"/>
            <a:r>
              <a:rPr lang="en-US" sz="2000" b="1" dirty="0"/>
              <a:t>OWN WALLET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06B9F51F-63C2-461D-A9F2-39EB99B6F95E}"/>
              </a:ext>
            </a:extLst>
          </p:cNvPr>
          <p:cNvSpPr txBox="1">
            <a:spLocks/>
          </p:cNvSpPr>
          <p:nvPr/>
        </p:nvSpPr>
        <p:spPr>
          <a:xfrm>
            <a:off x="3205088" y="2293890"/>
            <a:ext cx="2455124" cy="150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US" sz="2000" b="1" dirty="0"/>
              <a:t>MAKE ONE</a:t>
            </a:r>
          </a:p>
          <a:p>
            <a:pPr algn="ctr"/>
            <a:r>
              <a:rPr lang="en-US" sz="2000" dirty="0"/>
              <a:t>TRANSACTION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C905DB09-C2D2-48E6-A7B4-E0AC3149F987}"/>
              </a:ext>
            </a:extLst>
          </p:cNvPr>
          <p:cNvSpPr txBox="1">
            <a:spLocks/>
          </p:cNvSpPr>
          <p:nvPr/>
        </p:nvSpPr>
        <p:spPr>
          <a:xfrm>
            <a:off x="6174557" y="2293881"/>
            <a:ext cx="2478921" cy="150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US" sz="2000" dirty="0"/>
              <a:t>KEEP HEALTHY </a:t>
            </a:r>
            <a:r>
              <a:rPr lang="en-US" sz="2000" b="1" dirty="0"/>
              <a:t>FRIENDSHIP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DF5F43-1023-4CB4-8772-90F903DFA5D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93790" y="1866891"/>
            <a:ext cx="978076" cy="9780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517DE1-DDBF-49DA-92B5-3AAEC0643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96088" y="1758871"/>
            <a:ext cx="1083978" cy="10860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6D2332-26A5-473C-A0D1-1FF3BC78D2B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48241" y="1758870"/>
            <a:ext cx="1086096" cy="1086096"/>
          </a:xfrm>
          <a:prstGeom prst="rect">
            <a:avLst/>
          </a:prstGeom>
        </p:spPr>
      </p:pic>
      <p:sp>
        <p:nvSpPr>
          <p:cNvPr id="19" name="Title 2">
            <a:extLst>
              <a:ext uri="{FF2B5EF4-FFF2-40B4-BE49-F238E27FC236}">
                <a16:creationId xmlns:a16="http://schemas.microsoft.com/office/drawing/2014/main" id="{731A31EC-D571-4355-B58E-EB9BC3B3F2DB}"/>
              </a:ext>
            </a:extLst>
          </p:cNvPr>
          <p:cNvSpPr txBox="1">
            <a:spLocks/>
          </p:cNvSpPr>
          <p:nvPr/>
        </p:nvSpPr>
        <p:spPr>
          <a:xfrm>
            <a:off x="440474" y="3305164"/>
            <a:ext cx="2455124" cy="1228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US" sz="1200" b="1" dirty="0"/>
              <a:t>The only information </a:t>
            </a:r>
            <a:r>
              <a:rPr lang="en-US" sz="1200" dirty="0"/>
              <a:t>one has to bear in mind is the amount they take out of their wallet.</a:t>
            </a:r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079F499B-8A0F-4DE8-AEFC-440E0CC5F2FC}"/>
              </a:ext>
            </a:extLst>
          </p:cNvPr>
          <p:cNvSpPr txBox="1">
            <a:spLocks/>
          </p:cNvSpPr>
          <p:nvPr/>
        </p:nvSpPr>
        <p:spPr>
          <a:xfrm>
            <a:off x="3193212" y="3300390"/>
            <a:ext cx="2455124" cy="1228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US" sz="1200" b="1" dirty="0"/>
              <a:t>Only one transaction to one person -</a:t>
            </a:r>
            <a:r>
              <a:rPr lang="en-US" sz="1200" dirty="0"/>
              <a:t> all your cost &amp; deposit in group activities cancel out.</a:t>
            </a:r>
            <a:r>
              <a:rPr lang="en-US" sz="1200" b="1" dirty="0"/>
              <a:t> </a:t>
            </a:r>
            <a:endParaRPr lang="en-US" sz="1200" dirty="0"/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62648F2C-EBB2-4C92-ADB3-F914C7DDC2A4}"/>
              </a:ext>
            </a:extLst>
          </p:cNvPr>
          <p:cNvSpPr txBox="1">
            <a:spLocks/>
          </p:cNvSpPr>
          <p:nvPr/>
        </p:nvSpPr>
        <p:spPr>
          <a:xfrm>
            <a:off x="6174549" y="3794732"/>
            <a:ext cx="2455124" cy="1286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US" sz="1200" b="1" dirty="0"/>
              <a:t>Avoid awkward situation </a:t>
            </a:r>
            <a:r>
              <a:rPr lang="en-US" sz="1200" dirty="0"/>
              <a:t>when you have to ask for payback.</a:t>
            </a:r>
          </a:p>
          <a:p>
            <a:pPr algn="ctr"/>
            <a:r>
              <a:rPr lang="en-US" sz="1200" dirty="0" err="1"/>
              <a:t>Paychat</a:t>
            </a:r>
            <a:r>
              <a:rPr lang="en-US" sz="1200" dirty="0"/>
              <a:t> do it for you, no asking back an forth, no confusion and no embarrassment.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2987DC56-35F1-4240-BEB0-1A25DFA3CC7F}"/>
              </a:ext>
            </a:extLst>
          </p:cNvPr>
          <p:cNvSpPr txBox="1">
            <a:spLocks/>
          </p:cNvSpPr>
          <p:nvPr/>
        </p:nvSpPr>
        <p:spPr>
          <a:xfrm>
            <a:off x="83128" y="194420"/>
            <a:ext cx="8387742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800" dirty="0"/>
              <a:t>Solutions</a:t>
            </a:r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4D5B63F-84F2-40E8-8DF3-3E63F65A5D26}"/>
              </a:ext>
            </a:extLst>
          </p:cNvPr>
          <p:cNvCxnSpPr>
            <a:cxnSpLocks/>
          </p:cNvCxnSpPr>
          <p:nvPr/>
        </p:nvCxnSpPr>
        <p:spPr>
          <a:xfrm>
            <a:off x="-10685" y="946360"/>
            <a:ext cx="5028223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2">
            <a:extLst>
              <a:ext uri="{FF2B5EF4-FFF2-40B4-BE49-F238E27FC236}">
                <a16:creationId xmlns:a16="http://schemas.microsoft.com/office/drawing/2014/main" id="{EF620C4E-1615-4B09-9397-C68E263E8C0D}"/>
              </a:ext>
            </a:extLst>
          </p:cNvPr>
          <p:cNvSpPr txBox="1">
            <a:spLocks/>
          </p:cNvSpPr>
          <p:nvPr/>
        </p:nvSpPr>
        <p:spPr>
          <a:xfrm>
            <a:off x="114065" y="1084877"/>
            <a:ext cx="6734176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200" dirty="0"/>
              <a:t>A chatroom for a group of friends to gather and discuss everything relating to an activity: planning, preparation, gossiping, and most important - </a:t>
            </a: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recording expenses</a:t>
            </a:r>
            <a:r>
              <a:rPr lang="en-US" sz="1200" dirty="0"/>
              <a:t> and </a:t>
            </a:r>
            <a:r>
              <a:rPr lang="en-US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calculating individual cost</a:t>
            </a:r>
            <a:r>
              <a:rPr lang="en-US" sz="12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98615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C25296-3B8F-43EF-A5BE-9C6BC9749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8" y="327774"/>
            <a:ext cx="8387742" cy="767700"/>
          </a:xfrm>
        </p:spPr>
        <p:txBody>
          <a:bodyPr/>
          <a:lstStyle/>
          <a:p>
            <a:r>
              <a:rPr lang="en-US" sz="2800" dirty="0"/>
              <a:t>Customer flow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3CC59A1-0575-4EE0-AE6B-E769E261320E}"/>
              </a:ext>
            </a:extLst>
          </p:cNvPr>
          <p:cNvCxnSpPr>
            <a:cxnSpLocks/>
          </p:cNvCxnSpPr>
          <p:nvPr/>
        </p:nvCxnSpPr>
        <p:spPr>
          <a:xfrm>
            <a:off x="-10685" y="1127344"/>
            <a:ext cx="5028223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F782CB8-96EE-4918-A9A7-ED63598FBA85}"/>
              </a:ext>
            </a:extLst>
          </p:cNvPr>
          <p:cNvSpPr/>
          <p:nvPr/>
        </p:nvSpPr>
        <p:spPr>
          <a:xfrm>
            <a:off x="104769" y="2019302"/>
            <a:ext cx="666759" cy="642933"/>
          </a:xfrm>
          <a:prstGeom prst="rect">
            <a:avLst/>
          </a:prstGeom>
          <a:solidFill>
            <a:srgbClr val="EC9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Open Pay Chat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DEC5EA5-390D-4A7D-B654-87E017067870}"/>
              </a:ext>
            </a:extLst>
          </p:cNvPr>
          <p:cNvSpPr/>
          <p:nvPr/>
        </p:nvSpPr>
        <p:spPr>
          <a:xfrm>
            <a:off x="933444" y="2009763"/>
            <a:ext cx="728668" cy="642927"/>
          </a:xfrm>
          <a:prstGeom prst="rect">
            <a:avLst/>
          </a:prstGeom>
          <a:solidFill>
            <a:srgbClr val="EC9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Create activity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F290871-5972-4EE2-A0B7-9DFDA4AFAEC6}"/>
              </a:ext>
            </a:extLst>
          </p:cNvPr>
          <p:cNvSpPr/>
          <p:nvPr/>
        </p:nvSpPr>
        <p:spPr>
          <a:xfrm>
            <a:off x="1804974" y="2026446"/>
            <a:ext cx="1247783" cy="628643"/>
          </a:xfrm>
          <a:prstGeom prst="rect">
            <a:avLst/>
          </a:prstGeom>
          <a:solidFill>
            <a:srgbClr val="EC9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Chat group created. Invite friend to join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51CB128-CBBA-4374-BC13-CF96FD2D42EC}"/>
              </a:ext>
            </a:extLst>
          </p:cNvPr>
          <p:cNvSpPr/>
          <p:nvPr/>
        </p:nvSpPr>
        <p:spPr>
          <a:xfrm>
            <a:off x="3219375" y="2026446"/>
            <a:ext cx="904875" cy="642921"/>
          </a:xfrm>
          <a:prstGeom prst="rect">
            <a:avLst/>
          </a:prstGeom>
          <a:solidFill>
            <a:srgbClr val="EC9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Gossip, plan the time…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07810AE-1D94-4D3C-8F2A-A9BB8572F009}"/>
              </a:ext>
            </a:extLst>
          </p:cNvPr>
          <p:cNvSpPr/>
          <p:nvPr/>
        </p:nvSpPr>
        <p:spPr>
          <a:xfrm>
            <a:off x="4314711" y="2026446"/>
            <a:ext cx="1000225" cy="642920"/>
          </a:xfrm>
          <a:prstGeom prst="rect">
            <a:avLst/>
          </a:prstGeom>
          <a:solidFill>
            <a:srgbClr val="75B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Spend money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AF6591A-E9A5-474C-BFF5-5C9B8740E7DF}"/>
              </a:ext>
            </a:extLst>
          </p:cNvPr>
          <p:cNvSpPr/>
          <p:nvPr/>
        </p:nvSpPr>
        <p:spPr>
          <a:xfrm>
            <a:off x="5519683" y="2019302"/>
            <a:ext cx="1000225" cy="642920"/>
          </a:xfrm>
          <a:prstGeom prst="rect">
            <a:avLst/>
          </a:prstGeom>
          <a:solidFill>
            <a:srgbClr val="75B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Log the expenses to the chat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6C6BC1F-5661-485D-A8C8-ADF5BCDED7D7}"/>
              </a:ext>
            </a:extLst>
          </p:cNvPr>
          <p:cNvSpPr/>
          <p:nvPr/>
        </p:nvSpPr>
        <p:spPr>
          <a:xfrm>
            <a:off x="6738790" y="2009770"/>
            <a:ext cx="1000225" cy="642920"/>
          </a:xfrm>
          <a:prstGeom prst="rect">
            <a:avLst/>
          </a:prstGeom>
          <a:solidFill>
            <a:srgbClr val="75B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Friends </a:t>
            </a:r>
            <a:r>
              <a:rPr lang="en-US" sz="1200" b="1" dirty="0"/>
              <a:t>“hand up” </a:t>
            </a:r>
            <a:r>
              <a:rPr lang="en-US" sz="1200" dirty="0"/>
              <a:t>to share.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9A729BF-181D-4F9A-8E43-9D0758745F89}"/>
              </a:ext>
            </a:extLst>
          </p:cNvPr>
          <p:cNvSpPr/>
          <p:nvPr/>
        </p:nvSpPr>
        <p:spPr>
          <a:xfrm>
            <a:off x="7962776" y="2019286"/>
            <a:ext cx="1000225" cy="1085863"/>
          </a:xfrm>
          <a:prstGeom prst="rect">
            <a:avLst/>
          </a:prstGeom>
          <a:solidFill>
            <a:srgbClr val="75B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Take the </a:t>
            </a:r>
            <a:r>
              <a:rPr lang="en-US" sz="1200" b="1" dirty="0"/>
              <a:t>one and only action </a:t>
            </a:r>
            <a:r>
              <a:rPr lang="en-US" sz="1200" dirty="0"/>
              <a:t>to pay.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3332E55-956C-4430-94E8-54EECF641C7A}"/>
              </a:ext>
            </a:extLst>
          </p:cNvPr>
          <p:cNvSpPr/>
          <p:nvPr/>
        </p:nvSpPr>
        <p:spPr>
          <a:xfrm rot="16200000" flipV="1">
            <a:off x="1990760" y="1196340"/>
            <a:ext cx="437960" cy="4209942"/>
          </a:xfrm>
          <a:prstGeom prst="leftBrace">
            <a:avLst>
              <a:gd name="adj1" fmla="val 8332"/>
              <a:gd name="adj2" fmla="val 50000"/>
            </a:avLst>
          </a:prstGeom>
          <a:ln>
            <a:solidFill>
              <a:srgbClr val="EC9A2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Left Brace 77">
            <a:extLst>
              <a:ext uri="{FF2B5EF4-FFF2-40B4-BE49-F238E27FC236}">
                <a16:creationId xmlns:a16="http://schemas.microsoft.com/office/drawing/2014/main" id="{99E59467-628A-486E-AB98-919A1AC923A7}"/>
              </a:ext>
            </a:extLst>
          </p:cNvPr>
          <p:cNvSpPr/>
          <p:nvPr/>
        </p:nvSpPr>
        <p:spPr>
          <a:xfrm rot="16200000" flipV="1">
            <a:off x="6419876" y="951655"/>
            <a:ext cx="437960" cy="4648290"/>
          </a:xfrm>
          <a:prstGeom prst="leftBrace">
            <a:avLst>
              <a:gd name="adj1" fmla="val 8332"/>
              <a:gd name="adj2" fmla="val 50000"/>
            </a:avLst>
          </a:prstGeom>
          <a:ln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8607A5B-13C1-4C41-8295-4D69187F95ED}"/>
              </a:ext>
            </a:extLst>
          </p:cNvPr>
          <p:cNvSpPr/>
          <p:nvPr/>
        </p:nvSpPr>
        <p:spPr>
          <a:xfrm>
            <a:off x="1411929" y="3363985"/>
            <a:ext cx="1338262" cy="642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EC9A2C"/>
                </a:solidFill>
              </a:rPr>
              <a:t>Before activity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DBDB634-AEEB-47AA-A5CF-032B651C833E}"/>
              </a:ext>
            </a:extLst>
          </p:cNvPr>
          <p:cNvSpPr/>
          <p:nvPr/>
        </p:nvSpPr>
        <p:spPr>
          <a:xfrm>
            <a:off x="5937445" y="3363984"/>
            <a:ext cx="1338262" cy="642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70C0"/>
                </a:solidFill>
              </a:rPr>
              <a:t>After activity</a:t>
            </a:r>
          </a:p>
        </p:txBody>
      </p:sp>
    </p:spTree>
    <p:extLst>
      <p:ext uri="{BB962C8B-B14F-4D97-AF65-F5344CB8AC3E}">
        <p14:creationId xmlns:p14="http://schemas.microsoft.com/office/powerpoint/2010/main" val="2735330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31A1A91-CEAE-4C20-8D1E-FD6C17763F88}"/>
              </a:ext>
            </a:extLst>
          </p:cNvPr>
          <p:cNvGrpSpPr/>
          <p:nvPr/>
        </p:nvGrpSpPr>
        <p:grpSpPr>
          <a:xfrm>
            <a:off x="2251906" y="1980779"/>
            <a:ext cx="1797236" cy="604168"/>
            <a:chOff x="1905001" y="2351747"/>
            <a:chExt cx="1797236" cy="604168"/>
          </a:xfrm>
        </p:grpSpPr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2B44A961-EA02-4963-A6A6-144EA57F883B}"/>
                </a:ext>
              </a:extLst>
            </p:cNvPr>
            <p:cNvSpPr/>
            <p:nvPr/>
          </p:nvSpPr>
          <p:spPr>
            <a:xfrm>
              <a:off x="1905001" y="2440169"/>
              <a:ext cx="1797236" cy="387155"/>
            </a:xfrm>
            <a:prstGeom prst="round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itle 2">
              <a:extLst>
                <a:ext uri="{FF2B5EF4-FFF2-40B4-BE49-F238E27FC236}">
                  <a16:creationId xmlns:a16="http://schemas.microsoft.com/office/drawing/2014/main" id="{5AC7C5F8-4493-45E6-935A-928D7498B948}"/>
                </a:ext>
              </a:extLst>
            </p:cNvPr>
            <p:cNvSpPr txBox="1">
              <a:spLocks/>
            </p:cNvSpPr>
            <p:nvPr/>
          </p:nvSpPr>
          <p:spPr>
            <a:xfrm>
              <a:off x="1954909" y="2351747"/>
              <a:ext cx="1702691" cy="6041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rgbClr val="0070C0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algn="just"/>
              <a:r>
                <a:rPr lang="en-US" sz="1100" dirty="0">
                  <a:solidFill>
                    <a:schemeClr val="accent4"/>
                  </a:solidFill>
                </a:rPr>
                <a:t>Logging expenses via group chat messages 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AFC144C-F42B-462F-897F-3DD52D7A8FBC}"/>
              </a:ext>
            </a:extLst>
          </p:cNvPr>
          <p:cNvGrpSpPr/>
          <p:nvPr/>
        </p:nvGrpSpPr>
        <p:grpSpPr>
          <a:xfrm>
            <a:off x="2013438" y="2581474"/>
            <a:ext cx="2475224" cy="826255"/>
            <a:chOff x="1863414" y="3220891"/>
            <a:chExt cx="2475224" cy="549324"/>
          </a:xfrm>
        </p:grpSpPr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3B7D86EA-BDA3-4E2E-88F1-E3F546C22B32}"/>
                </a:ext>
              </a:extLst>
            </p:cNvPr>
            <p:cNvSpPr/>
            <p:nvPr/>
          </p:nvSpPr>
          <p:spPr>
            <a:xfrm>
              <a:off x="1891690" y="3260084"/>
              <a:ext cx="2446948" cy="387155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itle 2">
              <a:extLst>
                <a:ext uri="{FF2B5EF4-FFF2-40B4-BE49-F238E27FC236}">
                  <a16:creationId xmlns:a16="http://schemas.microsoft.com/office/drawing/2014/main" id="{6F4C3DF2-C946-435F-AB86-6783B8915FBA}"/>
                </a:ext>
              </a:extLst>
            </p:cNvPr>
            <p:cNvSpPr txBox="1">
              <a:spLocks/>
            </p:cNvSpPr>
            <p:nvPr/>
          </p:nvSpPr>
          <p:spPr>
            <a:xfrm>
              <a:off x="1863414" y="3220891"/>
              <a:ext cx="2357458" cy="5493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rgbClr val="0070C0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algn="just"/>
              <a:r>
                <a:rPr lang="en-US" sz="1100" dirty="0">
                  <a:solidFill>
                    <a:schemeClr val="accent4"/>
                  </a:solidFill>
                </a:rPr>
                <a:t>Letting friends to mark themselves as “involved” in each expense via </a:t>
              </a:r>
              <a:r>
                <a:rPr lang="en-US" sz="1100" b="1" dirty="0">
                  <a:solidFill>
                    <a:schemeClr val="accent4"/>
                  </a:solidFill>
                </a:rPr>
                <a:t>“Hand up” </a:t>
              </a:r>
              <a:r>
                <a:rPr lang="en-US" sz="1100" dirty="0">
                  <a:solidFill>
                    <a:schemeClr val="accent4"/>
                  </a:solidFill>
                </a:rPr>
                <a:t>function.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46C7BCA-68DD-46E5-B409-3778A5F01786}"/>
              </a:ext>
            </a:extLst>
          </p:cNvPr>
          <p:cNvGrpSpPr/>
          <p:nvPr/>
        </p:nvGrpSpPr>
        <p:grpSpPr>
          <a:xfrm>
            <a:off x="1366162" y="3383910"/>
            <a:ext cx="4061588" cy="347371"/>
            <a:chOff x="1237868" y="3878231"/>
            <a:chExt cx="4061588" cy="347371"/>
          </a:xfrm>
        </p:grpSpPr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34B1A9C3-BFF3-4943-B880-170600937FA3}"/>
                </a:ext>
              </a:extLst>
            </p:cNvPr>
            <p:cNvSpPr/>
            <p:nvPr/>
          </p:nvSpPr>
          <p:spPr>
            <a:xfrm>
              <a:off x="1237868" y="3905639"/>
              <a:ext cx="3613520" cy="319963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itle 2">
              <a:extLst>
                <a:ext uri="{FF2B5EF4-FFF2-40B4-BE49-F238E27FC236}">
                  <a16:creationId xmlns:a16="http://schemas.microsoft.com/office/drawing/2014/main" id="{44C75FA3-DC8B-4F57-AD45-443D702D3CD3}"/>
                </a:ext>
              </a:extLst>
            </p:cNvPr>
            <p:cNvSpPr txBox="1">
              <a:spLocks/>
            </p:cNvSpPr>
            <p:nvPr/>
          </p:nvSpPr>
          <p:spPr>
            <a:xfrm>
              <a:off x="1237868" y="3878231"/>
              <a:ext cx="4061588" cy="309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rgbClr val="0070C0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algn="just"/>
              <a:r>
                <a:rPr lang="en-US" sz="1100" dirty="0">
                  <a:solidFill>
                    <a:schemeClr val="accent4"/>
                  </a:solidFill>
                </a:rPr>
                <a:t>Pin logged expenses to the top of chat box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1E30C11-44C2-4A5E-99C3-A25691DE9AE4}"/>
              </a:ext>
            </a:extLst>
          </p:cNvPr>
          <p:cNvGrpSpPr/>
          <p:nvPr/>
        </p:nvGrpSpPr>
        <p:grpSpPr>
          <a:xfrm>
            <a:off x="1266426" y="3946685"/>
            <a:ext cx="3618354" cy="333885"/>
            <a:chOff x="1252076" y="4291770"/>
            <a:chExt cx="3618354" cy="333885"/>
          </a:xfrm>
        </p:grpSpPr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2970524E-F738-43EB-BCFA-18D573ABE343}"/>
                </a:ext>
              </a:extLst>
            </p:cNvPr>
            <p:cNvSpPr/>
            <p:nvPr/>
          </p:nvSpPr>
          <p:spPr>
            <a:xfrm>
              <a:off x="1256910" y="4305692"/>
              <a:ext cx="3613520" cy="319963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itle 2">
              <a:extLst>
                <a:ext uri="{FF2B5EF4-FFF2-40B4-BE49-F238E27FC236}">
                  <a16:creationId xmlns:a16="http://schemas.microsoft.com/office/drawing/2014/main" id="{B9DAC036-17B9-45D3-9547-F69F5E408ABF}"/>
                </a:ext>
              </a:extLst>
            </p:cNvPr>
            <p:cNvSpPr txBox="1">
              <a:spLocks/>
            </p:cNvSpPr>
            <p:nvPr/>
          </p:nvSpPr>
          <p:spPr>
            <a:xfrm>
              <a:off x="1252076" y="4291770"/>
              <a:ext cx="3195973" cy="2318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rgbClr val="0070C0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algn="just"/>
              <a:r>
                <a:rPr lang="en-US" sz="1100" dirty="0">
                  <a:solidFill>
                    <a:schemeClr val="accent4"/>
                  </a:solidFill>
                </a:rPr>
                <a:t>Auto-return individual </a:t>
              </a:r>
              <a:r>
                <a:rPr lang="en-US" sz="1100" b="1" dirty="0">
                  <a:solidFill>
                    <a:schemeClr val="accent4"/>
                  </a:solidFill>
                </a:rPr>
                <a:t>COST </a:t>
              </a:r>
              <a:r>
                <a:rPr lang="en-US" sz="1100" dirty="0">
                  <a:solidFill>
                    <a:schemeClr val="accent4"/>
                  </a:solidFill>
                </a:rPr>
                <a:t>and </a:t>
              </a:r>
              <a:r>
                <a:rPr lang="en-US" sz="1100" b="1" dirty="0">
                  <a:solidFill>
                    <a:schemeClr val="accent4"/>
                  </a:solidFill>
                </a:rPr>
                <a:t>BALANCE</a:t>
              </a:r>
              <a:endParaRPr lang="en-US" sz="11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94D86FD-300A-43DA-81A1-4C060DB3802D}"/>
              </a:ext>
            </a:extLst>
          </p:cNvPr>
          <p:cNvGrpSpPr/>
          <p:nvPr/>
        </p:nvGrpSpPr>
        <p:grpSpPr>
          <a:xfrm>
            <a:off x="1244318" y="4395382"/>
            <a:ext cx="3990310" cy="549910"/>
            <a:chOff x="1266426" y="4517385"/>
            <a:chExt cx="3990310" cy="549910"/>
          </a:xfrm>
        </p:grpSpPr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8AE53C17-159E-45D0-9C67-402A267FB96A}"/>
                </a:ext>
              </a:extLst>
            </p:cNvPr>
            <p:cNvSpPr/>
            <p:nvPr/>
          </p:nvSpPr>
          <p:spPr>
            <a:xfrm>
              <a:off x="1266426" y="4555489"/>
              <a:ext cx="3990310" cy="489829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itle 2">
              <a:extLst>
                <a:ext uri="{FF2B5EF4-FFF2-40B4-BE49-F238E27FC236}">
                  <a16:creationId xmlns:a16="http://schemas.microsoft.com/office/drawing/2014/main" id="{2E0439C2-8E89-4D80-8AD3-3F0BC11DF07F}"/>
                </a:ext>
              </a:extLst>
            </p:cNvPr>
            <p:cNvSpPr txBox="1">
              <a:spLocks/>
            </p:cNvSpPr>
            <p:nvPr/>
          </p:nvSpPr>
          <p:spPr>
            <a:xfrm>
              <a:off x="1266426" y="4517385"/>
              <a:ext cx="3891361" cy="5499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rgbClr val="0070C0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algn="just"/>
              <a:r>
                <a:rPr lang="en-US" sz="1100" dirty="0">
                  <a:solidFill>
                    <a:schemeClr val="accent4"/>
                  </a:solidFill>
                </a:rPr>
                <a:t>Auto-return the </a:t>
              </a:r>
              <a:r>
                <a:rPr lang="en-US" sz="1100" b="1" dirty="0">
                  <a:solidFill>
                    <a:srgbClr val="FFC000"/>
                  </a:solidFill>
                </a:rPr>
                <a:t>one and only action</a:t>
              </a:r>
              <a:r>
                <a:rPr lang="en-US" sz="1100" b="1" dirty="0">
                  <a:solidFill>
                    <a:schemeClr val="accent4"/>
                  </a:solidFill>
                </a:rPr>
                <a:t> </a:t>
              </a:r>
              <a:r>
                <a:rPr lang="en-US" sz="1100" dirty="0">
                  <a:solidFill>
                    <a:schemeClr val="accent4"/>
                  </a:solidFill>
                </a:rPr>
                <a:t>per </a:t>
              </a:r>
              <a:r>
                <a:rPr lang="en-US" sz="1100" b="1" dirty="0">
                  <a:solidFill>
                    <a:schemeClr val="accent4"/>
                  </a:solidFill>
                </a:rPr>
                <a:t>participant</a:t>
              </a:r>
              <a:r>
                <a:rPr lang="en-US" sz="1100" dirty="0">
                  <a:solidFill>
                    <a:schemeClr val="accent4"/>
                  </a:solidFill>
                </a:rPr>
                <a:t> has to take to </a:t>
              </a:r>
              <a:r>
                <a:rPr lang="en-US" sz="1100" b="1" dirty="0">
                  <a:solidFill>
                    <a:schemeClr val="accent4"/>
                  </a:solidFill>
                </a:rPr>
                <a:t>resolve all debt and lending.</a:t>
              </a:r>
              <a:endParaRPr lang="en-US" sz="11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93" name="Oval 92">
            <a:extLst>
              <a:ext uri="{FF2B5EF4-FFF2-40B4-BE49-F238E27FC236}">
                <a16:creationId xmlns:a16="http://schemas.microsoft.com/office/drawing/2014/main" id="{56F6333D-FBB0-4F1F-960A-BBEC163BD917}"/>
              </a:ext>
            </a:extLst>
          </p:cNvPr>
          <p:cNvSpPr/>
          <p:nvPr/>
        </p:nvSpPr>
        <p:spPr>
          <a:xfrm>
            <a:off x="6330120" y="1652777"/>
            <a:ext cx="86337" cy="8633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203FBD8C-B83E-417F-8FA4-463626FE1ED5}"/>
              </a:ext>
            </a:extLst>
          </p:cNvPr>
          <p:cNvCxnSpPr>
            <a:cxnSpLocks/>
            <a:stCxn id="37" idx="1"/>
            <a:endCxn id="24" idx="3"/>
          </p:cNvCxnSpPr>
          <p:nvPr/>
        </p:nvCxnSpPr>
        <p:spPr>
          <a:xfrm rot="10800000" flipV="1">
            <a:off x="4004505" y="1527143"/>
            <a:ext cx="2448470" cy="755719"/>
          </a:xfrm>
          <a:prstGeom prst="bentConnector3">
            <a:avLst>
              <a:gd name="adj1" fmla="val 50000"/>
            </a:avLst>
          </a:prstGeom>
          <a:ln>
            <a:solidFill>
              <a:srgbClr val="0070C0"/>
            </a:solidFill>
            <a:prstDash val="dash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5CD47907-CAB6-4536-88DB-C90E1936D652}"/>
              </a:ext>
            </a:extLst>
          </p:cNvPr>
          <p:cNvCxnSpPr>
            <a:cxnSpLocks/>
            <a:stCxn id="40" idx="2"/>
            <a:endCxn id="119" idx="3"/>
          </p:cNvCxnSpPr>
          <p:nvPr/>
        </p:nvCxnSpPr>
        <p:spPr>
          <a:xfrm rot="5400000">
            <a:off x="5442407" y="915470"/>
            <a:ext cx="1062374" cy="2969864"/>
          </a:xfrm>
          <a:prstGeom prst="bentConnector2">
            <a:avLst/>
          </a:prstGeom>
          <a:ln>
            <a:solidFill>
              <a:srgbClr val="0070C0"/>
            </a:solidFill>
            <a:prstDash val="dash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D26B963-4B05-4752-B26E-E399BE41BE68}"/>
              </a:ext>
            </a:extLst>
          </p:cNvPr>
          <p:cNvSpPr/>
          <p:nvPr/>
        </p:nvSpPr>
        <p:spPr>
          <a:xfrm>
            <a:off x="6412581" y="552893"/>
            <a:ext cx="2510771" cy="602844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FC33CF38-3E17-4419-BDC9-916FA21F1C34}"/>
              </a:ext>
            </a:extLst>
          </p:cNvPr>
          <p:cNvSpPr/>
          <p:nvPr/>
        </p:nvSpPr>
        <p:spPr>
          <a:xfrm>
            <a:off x="6416042" y="560691"/>
            <a:ext cx="2503058" cy="23617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C5CD68F2-4649-4499-A3A5-779AD6E5D52C}"/>
              </a:ext>
            </a:extLst>
          </p:cNvPr>
          <p:cNvSpPr txBox="1"/>
          <p:nvPr/>
        </p:nvSpPr>
        <p:spPr>
          <a:xfrm>
            <a:off x="7154507" y="504874"/>
            <a:ext cx="1004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expenses</a:t>
            </a: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2823FC15-7F3E-47CA-91D8-2AE8DB78BBC8}"/>
              </a:ext>
            </a:extLst>
          </p:cNvPr>
          <p:cNvSpPr/>
          <p:nvPr/>
        </p:nvSpPr>
        <p:spPr>
          <a:xfrm>
            <a:off x="6609198" y="884629"/>
            <a:ext cx="552893" cy="178226"/>
          </a:xfrm>
          <a:prstGeom prst="roundRect">
            <a:avLst/>
          </a:prstGeom>
          <a:solidFill>
            <a:srgbClr val="75B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Pizza</a:t>
            </a:r>
            <a:endParaRPr lang="en-US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E844CE79-AE0C-428F-B17C-AE4773EFF133}"/>
              </a:ext>
            </a:extLst>
          </p:cNvPr>
          <p:cNvSpPr/>
          <p:nvPr/>
        </p:nvSpPr>
        <p:spPr>
          <a:xfrm>
            <a:off x="7246440" y="883921"/>
            <a:ext cx="706547" cy="163220"/>
          </a:xfrm>
          <a:prstGeom prst="roundRect">
            <a:avLst/>
          </a:prstGeom>
          <a:solidFill>
            <a:srgbClr val="75B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Cinema</a:t>
            </a:r>
            <a:endParaRPr lang="en-US" dirty="0"/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E7159A4E-31F7-4701-84A8-C1137E0B8BFD}"/>
              </a:ext>
            </a:extLst>
          </p:cNvPr>
          <p:cNvSpPr/>
          <p:nvPr/>
        </p:nvSpPr>
        <p:spPr>
          <a:xfrm>
            <a:off x="8007019" y="874707"/>
            <a:ext cx="706547" cy="163220"/>
          </a:xfrm>
          <a:prstGeom prst="roundRect">
            <a:avLst/>
          </a:prstGeom>
          <a:solidFill>
            <a:srgbClr val="75B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Parking</a:t>
            </a:r>
            <a:endParaRPr lang="en-US" dirty="0"/>
          </a:p>
        </p:txBody>
      </p:sp>
      <p:sp>
        <p:nvSpPr>
          <p:cNvPr id="147" name="Arrow: Chevron 146">
            <a:extLst>
              <a:ext uri="{FF2B5EF4-FFF2-40B4-BE49-F238E27FC236}">
                <a16:creationId xmlns:a16="http://schemas.microsoft.com/office/drawing/2014/main" id="{FD2B89BF-6965-4B1B-803A-1D2B719110EB}"/>
              </a:ext>
            </a:extLst>
          </p:cNvPr>
          <p:cNvSpPr/>
          <p:nvPr/>
        </p:nvSpPr>
        <p:spPr>
          <a:xfrm>
            <a:off x="8782493" y="922906"/>
            <a:ext cx="67008" cy="67008"/>
          </a:xfrm>
          <a:prstGeom prst="chevron">
            <a:avLst/>
          </a:prstGeom>
          <a:solidFill>
            <a:srgbClr val="75B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8" name="Arrow: Chevron 147">
            <a:extLst>
              <a:ext uri="{FF2B5EF4-FFF2-40B4-BE49-F238E27FC236}">
                <a16:creationId xmlns:a16="http://schemas.microsoft.com/office/drawing/2014/main" id="{FBA25E31-288F-4225-B6F2-5EF394656873}"/>
              </a:ext>
            </a:extLst>
          </p:cNvPr>
          <p:cNvSpPr/>
          <p:nvPr/>
        </p:nvSpPr>
        <p:spPr>
          <a:xfrm flipH="1" flipV="1">
            <a:off x="6480912" y="939210"/>
            <a:ext cx="67008" cy="67008"/>
          </a:xfrm>
          <a:prstGeom prst="chevron">
            <a:avLst/>
          </a:prstGeom>
          <a:solidFill>
            <a:srgbClr val="75B9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3" name="Title 2">
            <a:extLst>
              <a:ext uri="{FF2B5EF4-FFF2-40B4-BE49-F238E27FC236}">
                <a16:creationId xmlns:a16="http://schemas.microsoft.com/office/drawing/2014/main" id="{6C2CFA52-ED90-47BF-B561-6505828528A4}"/>
              </a:ext>
            </a:extLst>
          </p:cNvPr>
          <p:cNvSpPr txBox="1">
            <a:spLocks/>
          </p:cNvSpPr>
          <p:nvPr/>
        </p:nvSpPr>
        <p:spPr>
          <a:xfrm>
            <a:off x="83128" y="194420"/>
            <a:ext cx="8387742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800" dirty="0"/>
              <a:t>How it works</a:t>
            </a:r>
            <a:endParaRPr lang="en-US" dirty="0"/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EDF3D1E-06B0-44F2-B5AE-4EEEDDE92561}"/>
              </a:ext>
            </a:extLst>
          </p:cNvPr>
          <p:cNvCxnSpPr>
            <a:cxnSpLocks/>
          </p:cNvCxnSpPr>
          <p:nvPr/>
        </p:nvCxnSpPr>
        <p:spPr>
          <a:xfrm>
            <a:off x="-10685" y="946360"/>
            <a:ext cx="5028223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Connector: Elbow 164">
            <a:extLst>
              <a:ext uri="{FF2B5EF4-FFF2-40B4-BE49-F238E27FC236}">
                <a16:creationId xmlns:a16="http://schemas.microsoft.com/office/drawing/2014/main" id="{4948BC94-0754-474B-8F82-A759846207B7}"/>
              </a:ext>
            </a:extLst>
          </p:cNvPr>
          <p:cNvCxnSpPr>
            <a:cxnSpLocks/>
          </p:cNvCxnSpPr>
          <p:nvPr/>
        </p:nvCxnSpPr>
        <p:spPr>
          <a:xfrm rot="5400000">
            <a:off x="4309174" y="1486514"/>
            <a:ext cx="2787097" cy="1439371"/>
          </a:xfrm>
          <a:prstGeom prst="bentConnector3">
            <a:avLst>
              <a:gd name="adj1" fmla="val 70143"/>
            </a:avLst>
          </a:prstGeom>
          <a:ln>
            <a:solidFill>
              <a:srgbClr val="008BBC"/>
            </a:solidFill>
            <a:prstDash val="dash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8624F569-310D-43CF-B8FC-EDCD8A6265C6}"/>
              </a:ext>
            </a:extLst>
          </p:cNvPr>
          <p:cNvSpPr/>
          <p:nvPr/>
        </p:nvSpPr>
        <p:spPr>
          <a:xfrm>
            <a:off x="6645035" y="4361475"/>
            <a:ext cx="2103433" cy="24324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Start calculating</a:t>
            </a:r>
          </a:p>
        </p:txBody>
      </p: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2EBE805-F60E-4D64-81CC-06349C65E210}"/>
              </a:ext>
            </a:extLst>
          </p:cNvPr>
          <p:cNvCxnSpPr>
            <a:cxnSpLocks/>
            <a:stCxn id="169" idx="1"/>
            <a:endCxn id="121" idx="3"/>
          </p:cNvCxnSpPr>
          <p:nvPr/>
        </p:nvCxnSpPr>
        <p:spPr>
          <a:xfrm rot="10800000">
            <a:off x="4884781" y="4120589"/>
            <a:ext cx="1760255" cy="362508"/>
          </a:xfrm>
          <a:prstGeom prst="bentConnector3">
            <a:avLst>
              <a:gd name="adj1" fmla="val 50000"/>
            </a:avLst>
          </a:prstGeom>
          <a:ln>
            <a:solidFill>
              <a:srgbClr val="008BBC"/>
            </a:solidFill>
            <a:prstDash val="dash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7A4F853-EDB9-4FF8-A3E3-DA2F003904D3}"/>
              </a:ext>
            </a:extLst>
          </p:cNvPr>
          <p:cNvCxnSpPr>
            <a:cxnSpLocks/>
            <a:stCxn id="30" idx="2"/>
            <a:endCxn id="169" idx="2"/>
          </p:cNvCxnSpPr>
          <p:nvPr/>
        </p:nvCxnSpPr>
        <p:spPr>
          <a:xfrm rot="5400000" flipH="1" flipV="1">
            <a:off x="5273088" y="2521629"/>
            <a:ext cx="340573" cy="4506753"/>
          </a:xfrm>
          <a:prstGeom prst="bentConnector3">
            <a:avLst>
              <a:gd name="adj1" fmla="val -44644"/>
            </a:avLst>
          </a:prstGeom>
          <a:ln w="9525">
            <a:solidFill>
              <a:srgbClr val="008BBC"/>
            </a:solidFill>
            <a:prstDash val="dash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12D3DC6-8061-42E4-894F-869D30B29AA9}"/>
              </a:ext>
            </a:extLst>
          </p:cNvPr>
          <p:cNvGrpSpPr/>
          <p:nvPr/>
        </p:nvGrpSpPr>
        <p:grpSpPr>
          <a:xfrm>
            <a:off x="6217920" y="284953"/>
            <a:ext cx="2883549" cy="4754167"/>
            <a:chOff x="6217920" y="284953"/>
            <a:chExt cx="2883549" cy="4754167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E0578F33-58A3-4F87-8596-7C99D2FB0F45}"/>
                </a:ext>
              </a:extLst>
            </p:cNvPr>
            <p:cNvGrpSpPr/>
            <p:nvPr/>
          </p:nvGrpSpPr>
          <p:grpSpPr>
            <a:xfrm>
              <a:off x="6217920" y="284953"/>
              <a:ext cx="2883549" cy="4754167"/>
              <a:chOff x="6217920" y="284953"/>
              <a:chExt cx="2883549" cy="4754167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820FEADE-E0C6-4179-AFFC-4A8D2C871693}"/>
                  </a:ext>
                </a:extLst>
              </p:cNvPr>
              <p:cNvGrpSpPr/>
              <p:nvPr/>
            </p:nvGrpSpPr>
            <p:grpSpPr>
              <a:xfrm>
                <a:off x="7674991" y="2594503"/>
                <a:ext cx="1220868" cy="426581"/>
                <a:chOff x="6112124" y="2881037"/>
                <a:chExt cx="1332595" cy="576751"/>
              </a:xfrm>
            </p:grpSpPr>
            <p:sp>
              <p:nvSpPr>
                <p:cNvPr id="59" name="Speech Bubble: Rectangle 58">
                  <a:extLst>
                    <a:ext uri="{FF2B5EF4-FFF2-40B4-BE49-F238E27FC236}">
                      <a16:creationId xmlns:a16="http://schemas.microsoft.com/office/drawing/2014/main" id="{AFE032FE-9A78-4BC1-ADFD-17E932F70E5D}"/>
                    </a:ext>
                  </a:extLst>
                </p:cNvPr>
                <p:cNvSpPr/>
                <p:nvPr/>
              </p:nvSpPr>
              <p:spPr>
                <a:xfrm>
                  <a:off x="6112124" y="2882869"/>
                  <a:ext cx="1322162" cy="574919"/>
                </a:xfrm>
                <a:prstGeom prst="wedgeRectCallout">
                  <a:avLst>
                    <a:gd name="adj1" fmla="val -3144"/>
                    <a:gd name="adj2" fmla="val 68811"/>
                  </a:avLst>
                </a:prstGeom>
                <a:solidFill>
                  <a:srgbClr val="75B9F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" name="Title 2">
                  <a:extLst>
                    <a:ext uri="{FF2B5EF4-FFF2-40B4-BE49-F238E27FC236}">
                      <a16:creationId xmlns:a16="http://schemas.microsoft.com/office/drawing/2014/main" id="{E8C78914-F303-4EA1-997C-B4D8EED12A4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112124" y="2881037"/>
                  <a:ext cx="1332595" cy="46569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3200"/>
                    <a:buFont typeface="Roboto"/>
                    <a:buNone/>
                    <a:defRPr sz="3200" b="0" i="0" u="none" strike="noStrike" cap="none">
                      <a:solidFill>
                        <a:srgbClr val="0070C0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3200"/>
                    <a:buFont typeface="Roboto"/>
                    <a:buNone/>
                    <a:defRPr sz="32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3200"/>
                    <a:buFont typeface="Roboto"/>
                    <a:buNone/>
                    <a:defRPr sz="32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3200"/>
                    <a:buFont typeface="Roboto"/>
                    <a:buNone/>
                    <a:defRPr sz="32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3200"/>
                    <a:buFont typeface="Roboto"/>
                    <a:buNone/>
                    <a:defRPr sz="32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3200"/>
                    <a:buFont typeface="Roboto"/>
                    <a:buNone/>
                    <a:defRPr sz="32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3200"/>
                    <a:buFont typeface="Roboto"/>
                    <a:buNone/>
                    <a:defRPr sz="32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3200"/>
                    <a:buFont typeface="Roboto"/>
                    <a:buNone/>
                    <a:defRPr sz="32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3200"/>
                    <a:buFont typeface="Roboto"/>
                    <a:buNone/>
                    <a:defRPr sz="32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9pPr>
                </a:lstStyle>
                <a:p>
                  <a:pPr algn="just"/>
                  <a:r>
                    <a:rPr lang="en-US" sz="700" dirty="0">
                      <a:solidFill>
                        <a:schemeClr val="accent4"/>
                      </a:solidFill>
                    </a:rPr>
                    <a:t>Thank guys for paying. I’ve handed up in all my cost.</a:t>
                  </a:r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AE82E8B9-2744-41A9-9CCF-51FFB4352062}"/>
                  </a:ext>
                </a:extLst>
              </p:cNvPr>
              <p:cNvGrpSpPr/>
              <p:nvPr/>
            </p:nvGrpSpPr>
            <p:grpSpPr>
              <a:xfrm>
                <a:off x="6217920" y="284953"/>
                <a:ext cx="2883549" cy="4754167"/>
                <a:chOff x="6217920" y="284953"/>
                <a:chExt cx="2883549" cy="4754167"/>
              </a:xfrm>
            </p:grpSpPr>
            <p:sp>
              <p:nvSpPr>
                <p:cNvPr id="98" name="Rectangle: Rounded Corners 97">
                  <a:extLst>
                    <a:ext uri="{FF2B5EF4-FFF2-40B4-BE49-F238E27FC236}">
                      <a16:creationId xmlns:a16="http://schemas.microsoft.com/office/drawing/2014/main" id="{06AFF467-8664-451B-BE09-1A9350DB8180}"/>
                    </a:ext>
                  </a:extLst>
                </p:cNvPr>
                <p:cNvSpPr/>
                <p:nvPr/>
              </p:nvSpPr>
              <p:spPr>
                <a:xfrm>
                  <a:off x="6298038" y="365761"/>
                  <a:ext cx="2750739" cy="4312565"/>
                </a:xfrm>
                <a:prstGeom prst="round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200B634F-A1BE-49B2-8CA2-9C7D2BB68C6C}"/>
                    </a:ext>
                  </a:extLst>
                </p:cNvPr>
                <p:cNvGrpSpPr/>
                <p:nvPr/>
              </p:nvGrpSpPr>
              <p:grpSpPr>
                <a:xfrm>
                  <a:off x="6416041" y="1111269"/>
                  <a:ext cx="1443380" cy="757946"/>
                  <a:chOff x="6071775" y="2823633"/>
                  <a:chExt cx="1576789" cy="757946"/>
                </a:xfrm>
              </p:grpSpPr>
              <p:sp>
                <p:nvSpPr>
                  <p:cNvPr id="36" name="Speech Bubble: Rectangle 35">
                    <a:extLst>
                      <a:ext uri="{FF2B5EF4-FFF2-40B4-BE49-F238E27FC236}">
                        <a16:creationId xmlns:a16="http://schemas.microsoft.com/office/drawing/2014/main" id="{0628E7E0-7861-47F4-9BBE-7CC4CE1599FB}"/>
                      </a:ext>
                    </a:extLst>
                  </p:cNvPr>
                  <p:cNvSpPr/>
                  <p:nvPr/>
                </p:nvSpPr>
                <p:spPr>
                  <a:xfrm>
                    <a:off x="6112124" y="2896082"/>
                    <a:ext cx="1322161" cy="574919"/>
                  </a:xfrm>
                  <a:prstGeom prst="wedgeRectCallout">
                    <a:avLst>
                      <a:gd name="adj1" fmla="val -39705"/>
                      <a:gd name="adj2" fmla="val 66740"/>
                    </a:avLst>
                  </a:prstGeom>
                  <a:solidFill>
                    <a:srgbClr val="75B9F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7" name="Title 2">
                    <a:extLst>
                      <a:ext uri="{FF2B5EF4-FFF2-40B4-BE49-F238E27FC236}">
                        <a16:creationId xmlns:a16="http://schemas.microsoft.com/office/drawing/2014/main" id="{4E114278-AD94-4A06-BDBA-7FB439B6D322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112123" y="3006660"/>
                    <a:ext cx="1336741" cy="46569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rgbClr val="0070C0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9pPr>
                  </a:lstStyle>
                  <a:p>
                    <a:pPr algn="just"/>
                    <a:r>
                      <a:rPr lang="en-US" sz="2000" dirty="0">
                        <a:solidFill>
                          <a:schemeClr val="accent4"/>
                        </a:solidFill>
                      </a:rPr>
                      <a:t>500,000</a:t>
                    </a:r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74827DDE-E631-4C8F-AC60-405CB53558C4}"/>
                      </a:ext>
                    </a:extLst>
                  </p:cNvPr>
                  <p:cNvSpPr/>
                  <p:nvPr/>
                </p:nvSpPr>
                <p:spPr>
                  <a:xfrm>
                    <a:off x="6112123" y="2902432"/>
                    <a:ext cx="1322161" cy="186843"/>
                  </a:xfrm>
                  <a:prstGeom prst="rect">
                    <a:avLst/>
                  </a:prstGeom>
                  <a:solidFill>
                    <a:srgbClr val="429FF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Title 2">
                    <a:extLst>
                      <a:ext uri="{FF2B5EF4-FFF2-40B4-BE49-F238E27FC236}">
                        <a16:creationId xmlns:a16="http://schemas.microsoft.com/office/drawing/2014/main" id="{14D56C8A-B726-454E-8CF4-3468727CB9B3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071775" y="2823633"/>
                    <a:ext cx="1576789" cy="20004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rgbClr val="0070C0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9pPr>
                  </a:lstStyle>
                  <a:p>
                    <a:pPr algn="just"/>
                    <a:r>
                      <a:rPr lang="en-US" sz="1100" dirty="0">
                        <a:solidFill>
                          <a:schemeClr val="accent4"/>
                        </a:solidFill>
                      </a:rPr>
                      <a:t>Pizza</a:t>
                    </a:r>
                  </a:p>
                </p:txBody>
              </p:sp>
              <p:sp>
                <p:nvSpPr>
                  <p:cNvPr id="40" name="Flowchart: Terminator 39">
                    <a:extLst>
                      <a:ext uri="{FF2B5EF4-FFF2-40B4-BE49-F238E27FC236}">
                        <a16:creationId xmlns:a16="http://schemas.microsoft.com/office/drawing/2014/main" id="{413AEDBC-B64E-4223-BFD8-C1174A64FF2B}"/>
                      </a:ext>
                    </a:extLst>
                  </p:cNvPr>
                  <p:cNvSpPr/>
                  <p:nvPr/>
                </p:nvSpPr>
                <p:spPr>
                  <a:xfrm>
                    <a:off x="7029510" y="3398345"/>
                    <a:ext cx="362210" cy="183234"/>
                  </a:xfrm>
                  <a:prstGeom prst="flowChartTerminator">
                    <a:avLst/>
                  </a:prstGeom>
                  <a:solidFill>
                    <a:schemeClr val="accent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41" name="Picture 40">
                    <a:extLst>
                      <a:ext uri="{FF2B5EF4-FFF2-40B4-BE49-F238E27FC236}">
                        <a16:creationId xmlns:a16="http://schemas.microsoft.com/office/drawing/2014/main" id="{E5828420-F334-4E2A-B77B-06213718DFE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7104914" y="3407122"/>
                    <a:ext cx="122275" cy="153284"/>
                  </a:xfrm>
                  <a:prstGeom prst="rect">
                    <a:avLst/>
                  </a:prstGeom>
                </p:spPr>
              </p:pic>
              <p:sp>
                <p:nvSpPr>
                  <p:cNvPr id="42" name="Title 2">
                    <a:extLst>
                      <a:ext uri="{FF2B5EF4-FFF2-40B4-BE49-F238E27FC236}">
                        <a16:creationId xmlns:a16="http://schemas.microsoft.com/office/drawing/2014/main" id="{22725839-EB43-4EAC-AE6B-6033D875AAE0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160510" y="3323765"/>
                    <a:ext cx="266930" cy="2334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rgbClr val="0070C0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9pPr>
                  </a:lstStyle>
                  <a:p>
                    <a:pPr algn="just"/>
                    <a:r>
                      <a:rPr lang="en-US" sz="1100" dirty="0"/>
                      <a:t>5</a:t>
                    </a:r>
                  </a:p>
                </p:txBody>
              </p:sp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452EBF08-82B2-4CF9-B0A4-54F75F1BC32C}"/>
                    </a:ext>
                  </a:extLst>
                </p:cNvPr>
                <p:cNvGrpSpPr/>
                <p:nvPr/>
              </p:nvGrpSpPr>
              <p:grpSpPr>
                <a:xfrm>
                  <a:off x="7674991" y="1804645"/>
                  <a:ext cx="1411261" cy="757946"/>
                  <a:chOff x="6112123" y="2864908"/>
                  <a:chExt cx="1536441" cy="757946"/>
                </a:xfrm>
              </p:grpSpPr>
              <p:sp>
                <p:nvSpPr>
                  <p:cNvPr id="51" name="Speech Bubble: Rectangle 50">
                    <a:extLst>
                      <a:ext uri="{FF2B5EF4-FFF2-40B4-BE49-F238E27FC236}">
                        <a16:creationId xmlns:a16="http://schemas.microsoft.com/office/drawing/2014/main" id="{0D019CE0-FD81-4C8A-A791-B5BAECD377B4}"/>
                      </a:ext>
                    </a:extLst>
                  </p:cNvPr>
                  <p:cNvSpPr/>
                  <p:nvPr/>
                </p:nvSpPr>
                <p:spPr>
                  <a:xfrm>
                    <a:off x="6112124" y="2937357"/>
                    <a:ext cx="1322162" cy="574919"/>
                  </a:xfrm>
                  <a:prstGeom prst="wedgeRectCallout">
                    <a:avLst>
                      <a:gd name="adj1" fmla="val -4945"/>
                      <a:gd name="adj2" fmla="val 66740"/>
                    </a:avLst>
                  </a:prstGeom>
                  <a:solidFill>
                    <a:srgbClr val="75B9F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2" name="Title 2">
                    <a:extLst>
                      <a:ext uri="{FF2B5EF4-FFF2-40B4-BE49-F238E27FC236}">
                        <a16:creationId xmlns:a16="http://schemas.microsoft.com/office/drawing/2014/main" id="{22ED26B4-3B95-490A-8810-41D6809E7FF4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237303" y="3047935"/>
                    <a:ext cx="1211561" cy="46569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rgbClr val="0070C0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9pPr>
                  </a:lstStyle>
                  <a:p>
                    <a:pPr algn="just"/>
                    <a:r>
                      <a:rPr lang="en-US" sz="2000" dirty="0">
                        <a:solidFill>
                          <a:schemeClr val="accent4"/>
                        </a:solidFill>
                      </a:rPr>
                      <a:t>800,000</a:t>
                    </a:r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64F6077C-9DDF-46F1-AF25-16E1E9BEF67F}"/>
                      </a:ext>
                    </a:extLst>
                  </p:cNvPr>
                  <p:cNvSpPr/>
                  <p:nvPr/>
                </p:nvSpPr>
                <p:spPr>
                  <a:xfrm>
                    <a:off x="6112123" y="2937357"/>
                    <a:ext cx="1322162" cy="186843"/>
                  </a:xfrm>
                  <a:prstGeom prst="rect">
                    <a:avLst/>
                  </a:prstGeom>
                  <a:solidFill>
                    <a:srgbClr val="429FF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54" name="Title 2">
                    <a:extLst>
                      <a:ext uri="{FF2B5EF4-FFF2-40B4-BE49-F238E27FC236}">
                        <a16:creationId xmlns:a16="http://schemas.microsoft.com/office/drawing/2014/main" id="{FC8DEDD2-C005-4CC5-8C57-996AEBF3BCA7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219434" y="2864908"/>
                    <a:ext cx="1429130" cy="20004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rgbClr val="0070C0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9pPr>
                  </a:lstStyle>
                  <a:p>
                    <a:pPr algn="just"/>
                    <a:r>
                      <a:rPr lang="en-US" sz="1100" dirty="0">
                        <a:solidFill>
                          <a:schemeClr val="accent4"/>
                        </a:solidFill>
                      </a:rPr>
                      <a:t>Cinema</a:t>
                    </a:r>
                  </a:p>
                </p:txBody>
              </p:sp>
              <p:sp>
                <p:nvSpPr>
                  <p:cNvPr id="55" name="Flowchart: Terminator 54">
                    <a:extLst>
                      <a:ext uri="{FF2B5EF4-FFF2-40B4-BE49-F238E27FC236}">
                        <a16:creationId xmlns:a16="http://schemas.microsoft.com/office/drawing/2014/main" id="{453A3A41-7E19-44F4-87B3-352D0F37FC5B}"/>
                      </a:ext>
                    </a:extLst>
                  </p:cNvPr>
                  <p:cNvSpPr/>
                  <p:nvPr/>
                </p:nvSpPr>
                <p:spPr>
                  <a:xfrm>
                    <a:off x="7029510" y="3439620"/>
                    <a:ext cx="362210" cy="183234"/>
                  </a:xfrm>
                  <a:prstGeom prst="flowChartTerminator">
                    <a:avLst/>
                  </a:prstGeom>
                  <a:solidFill>
                    <a:schemeClr val="accent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56" name="Picture 55">
                    <a:extLst>
                      <a:ext uri="{FF2B5EF4-FFF2-40B4-BE49-F238E27FC236}">
                        <a16:creationId xmlns:a16="http://schemas.microsoft.com/office/drawing/2014/main" id="{78EA827E-23F4-4AB9-B533-E9F05FCDA1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7104914" y="3448397"/>
                    <a:ext cx="122276" cy="153284"/>
                  </a:xfrm>
                  <a:prstGeom prst="rect">
                    <a:avLst/>
                  </a:prstGeom>
                </p:spPr>
              </p:pic>
              <p:sp>
                <p:nvSpPr>
                  <p:cNvPr id="57" name="Title 2">
                    <a:extLst>
                      <a:ext uri="{FF2B5EF4-FFF2-40B4-BE49-F238E27FC236}">
                        <a16:creationId xmlns:a16="http://schemas.microsoft.com/office/drawing/2014/main" id="{7A19B273-6BEA-4F2C-B8FA-B0FACAE4D22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160510" y="3365040"/>
                    <a:ext cx="266930" cy="2334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rgbClr val="0070C0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9pPr>
                  </a:lstStyle>
                  <a:p>
                    <a:pPr algn="just"/>
                    <a:r>
                      <a:rPr lang="en-US" sz="1100" dirty="0"/>
                      <a:t>3</a:t>
                    </a:r>
                  </a:p>
                </p:txBody>
              </p: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96173C62-B572-47F7-9E36-D14CB73478FB}"/>
                    </a:ext>
                  </a:extLst>
                </p:cNvPr>
                <p:cNvGrpSpPr/>
                <p:nvPr/>
              </p:nvGrpSpPr>
              <p:grpSpPr>
                <a:xfrm>
                  <a:off x="6408328" y="2982884"/>
                  <a:ext cx="1439533" cy="757946"/>
                  <a:chOff x="6071775" y="2668058"/>
                  <a:chExt cx="1576789" cy="757946"/>
                </a:xfrm>
              </p:grpSpPr>
              <p:sp>
                <p:nvSpPr>
                  <p:cNvPr id="67" name="Speech Bubble: Rectangle 66">
                    <a:extLst>
                      <a:ext uri="{FF2B5EF4-FFF2-40B4-BE49-F238E27FC236}">
                        <a16:creationId xmlns:a16="http://schemas.microsoft.com/office/drawing/2014/main" id="{3465D072-9C04-43CA-90C6-2DF07D08271D}"/>
                      </a:ext>
                    </a:extLst>
                  </p:cNvPr>
                  <p:cNvSpPr/>
                  <p:nvPr/>
                </p:nvSpPr>
                <p:spPr>
                  <a:xfrm>
                    <a:off x="6112124" y="2750032"/>
                    <a:ext cx="1322162" cy="574919"/>
                  </a:xfrm>
                  <a:prstGeom prst="wedgeRectCallout">
                    <a:avLst>
                      <a:gd name="adj1" fmla="val -42407"/>
                      <a:gd name="adj2" fmla="val 68397"/>
                    </a:avLst>
                  </a:prstGeom>
                  <a:solidFill>
                    <a:srgbClr val="75B9F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8" name="Title 2">
                    <a:extLst>
                      <a:ext uri="{FF2B5EF4-FFF2-40B4-BE49-F238E27FC236}">
                        <a16:creationId xmlns:a16="http://schemas.microsoft.com/office/drawing/2014/main" id="{5123CF2F-02F0-4354-958D-F587D8D2A80F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112123" y="2851085"/>
                    <a:ext cx="1336741" cy="46569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rgbClr val="0070C0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9pPr>
                  </a:lstStyle>
                  <a:p>
                    <a:pPr algn="just"/>
                    <a:r>
                      <a:rPr lang="en-US" sz="2000" dirty="0">
                        <a:solidFill>
                          <a:schemeClr val="accent4"/>
                        </a:solidFill>
                      </a:rPr>
                      <a:t>80,000</a:t>
                    </a:r>
                  </a:p>
                </p:txBody>
              </p:sp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F3F5DEBD-3EF6-48E4-A7F1-B45211EAAC2E}"/>
                      </a:ext>
                    </a:extLst>
                  </p:cNvPr>
                  <p:cNvSpPr/>
                  <p:nvPr/>
                </p:nvSpPr>
                <p:spPr>
                  <a:xfrm>
                    <a:off x="6112123" y="2750032"/>
                    <a:ext cx="1322162" cy="186843"/>
                  </a:xfrm>
                  <a:prstGeom prst="rect">
                    <a:avLst/>
                  </a:prstGeom>
                  <a:solidFill>
                    <a:srgbClr val="429FF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" name="Title 2">
                    <a:extLst>
                      <a:ext uri="{FF2B5EF4-FFF2-40B4-BE49-F238E27FC236}">
                        <a16:creationId xmlns:a16="http://schemas.microsoft.com/office/drawing/2014/main" id="{A46F082F-12A8-463B-84FC-2315E91C0251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071775" y="2668058"/>
                    <a:ext cx="1576789" cy="20004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rgbClr val="0070C0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9pPr>
                  </a:lstStyle>
                  <a:p>
                    <a:pPr algn="just"/>
                    <a:r>
                      <a:rPr lang="en-US" sz="1100" dirty="0">
                        <a:solidFill>
                          <a:schemeClr val="accent4"/>
                        </a:solidFill>
                      </a:rPr>
                      <a:t>Parking</a:t>
                    </a:r>
                  </a:p>
                </p:txBody>
              </p:sp>
              <p:sp>
                <p:nvSpPr>
                  <p:cNvPr id="71" name="Flowchart: Terminator 70">
                    <a:extLst>
                      <a:ext uri="{FF2B5EF4-FFF2-40B4-BE49-F238E27FC236}">
                        <a16:creationId xmlns:a16="http://schemas.microsoft.com/office/drawing/2014/main" id="{772BAE0F-EEFC-477F-AB3A-768B8CBA7CF5}"/>
                      </a:ext>
                    </a:extLst>
                  </p:cNvPr>
                  <p:cNvSpPr/>
                  <p:nvPr/>
                </p:nvSpPr>
                <p:spPr>
                  <a:xfrm>
                    <a:off x="7029510" y="3242770"/>
                    <a:ext cx="362210" cy="183234"/>
                  </a:xfrm>
                  <a:prstGeom prst="flowChartTerminator">
                    <a:avLst/>
                  </a:prstGeom>
                  <a:solidFill>
                    <a:schemeClr val="accent4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72" name="Picture 71">
                    <a:extLst>
                      <a:ext uri="{FF2B5EF4-FFF2-40B4-BE49-F238E27FC236}">
                        <a16:creationId xmlns:a16="http://schemas.microsoft.com/office/drawing/2014/main" id="{4CC6A738-1BC4-4D5C-BDB9-57B86860A85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7104915" y="3251547"/>
                    <a:ext cx="122276" cy="153284"/>
                  </a:xfrm>
                  <a:prstGeom prst="rect">
                    <a:avLst/>
                  </a:prstGeom>
                </p:spPr>
              </p:pic>
              <p:sp>
                <p:nvSpPr>
                  <p:cNvPr id="73" name="Title 2">
                    <a:extLst>
                      <a:ext uri="{FF2B5EF4-FFF2-40B4-BE49-F238E27FC236}">
                        <a16:creationId xmlns:a16="http://schemas.microsoft.com/office/drawing/2014/main" id="{D2471B54-95E8-4411-B013-C8B4681E3F6C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160510" y="3168190"/>
                    <a:ext cx="266930" cy="23346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rgbClr val="0070C0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9pPr>
                  </a:lstStyle>
                  <a:p>
                    <a:pPr algn="just"/>
                    <a:r>
                      <a:rPr lang="en-US" sz="1100" dirty="0"/>
                      <a:t>2</a:t>
                    </a:r>
                  </a:p>
                </p:txBody>
              </p:sp>
            </p:grpSp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1F6D7E0B-0F4A-40A0-8CAA-6196588DB340}"/>
                    </a:ext>
                  </a:extLst>
                </p:cNvPr>
                <p:cNvGrpSpPr/>
                <p:nvPr/>
              </p:nvGrpSpPr>
              <p:grpSpPr>
                <a:xfrm>
                  <a:off x="6452975" y="3797493"/>
                  <a:ext cx="1242824" cy="443678"/>
                  <a:chOff x="6112123" y="2770157"/>
                  <a:chExt cx="1336741" cy="593766"/>
                </a:xfrm>
              </p:grpSpPr>
              <p:sp>
                <p:nvSpPr>
                  <p:cNvPr id="91" name="Speech Bubble: Rectangle 90">
                    <a:extLst>
                      <a:ext uri="{FF2B5EF4-FFF2-40B4-BE49-F238E27FC236}">
                        <a16:creationId xmlns:a16="http://schemas.microsoft.com/office/drawing/2014/main" id="{BF140564-7D60-4841-92C4-85102103B4F8}"/>
                      </a:ext>
                    </a:extLst>
                  </p:cNvPr>
                  <p:cNvSpPr/>
                  <p:nvPr/>
                </p:nvSpPr>
                <p:spPr>
                  <a:xfrm>
                    <a:off x="6112124" y="2789006"/>
                    <a:ext cx="1322162" cy="574917"/>
                  </a:xfrm>
                  <a:prstGeom prst="wedgeRectCallout">
                    <a:avLst>
                      <a:gd name="adj1" fmla="val -42226"/>
                      <a:gd name="adj2" fmla="val 67569"/>
                    </a:avLst>
                  </a:prstGeom>
                  <a:solidFill>
                    <a:srgbClr val="75B9F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92" name="Title 2">
                    <a:extLst>
                      <a:ext uri="{FF2B5EF4-FFF2-40B4-BE49-F238E27FC236}">
                        <a16:creationId xmlns:a16="http://schemas.microsoft.com/office/drawing/2014/main" id="{A9E13747-4B4B-4FAE-993C-269EB541C71E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112123" y="2770157"/>
                    <a:ext cx="1336741" cy="46569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/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rgbClr val="0070C0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3200"/>
                      <a:buFont typeface="Roboto"/>
                      <a:buNone/>
                      <a:defRPr sz="3200" b="0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defRPr>
                    </a:lvl9pPr>
                  </a:lstStyle>
                  <a:p>
                    <a:pPr algn="just"/>
                    <a:r>
                      <a:rPr lang="en-US" sz="700" dirty="0">
                        <a:solidFill>
                          <a:schemeClr val="accent4"/>
                        </a:solidFill>
                      </a:rPr>
                      <a:t>Sorry I forgot this. Hand up so that you can be counted in!</a:t>
                    </a:r>
                  </a:p>
                </p:txBody>
              </p:sp>
            </p:grp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EECA6BFC-A9EA-4AFB-ACFC-6587AC55B45B}"/>
                    </a:ext>
                  </a:extLst>
                </p:cNvPr>
                <p:cNvSpPr/>
                <p:nvPr/>
              </p:nvSpPr>
              <p:spPr>
                <a:xfrm>
                  <a:off x="8919099" y="2347556"/>
                  <a:ext cx="86337" cy="86337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72CDDCF6-75A5-486F-B771-1A0B129F4406}"/>
                    </a:ext>
                  </a:extLst>
                </p:cNvPr>
                <p:cNvSpPr/>
                <p:nvPr/>
              </p:nvSpPr>
              <p:spPr>
                <a:xfrm>
                  <a:off x="8919099" y="2931325"/>
                  <a:ext cx="86337" cy="86337"/>
                </a:xfrm>
                <a:prstGeom prst="ellipse">
                  <a:avLst/>
                </a:prstGeom>
                <a:solidFill>
                  <a:srgbClr val="EC9A2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AF162BF9-E1D0-42D0-AE23-F2F784E3BE9D}"/>
                    </a:ext>
                  </a:extLst>
                </p:cNvPr>
                <p:cNvSpPr/>
                <p:nvPr/>
              </p:nvSpPr>
              <p:spPr>
                <a:xfrm>
                  <a:off x="6324406" y="3524254"/>
                  <a:ext cx="86337" cy="8633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ED0F6456-D611-474D-A08A-D3488AF7BB83}"/>
                    </a:ext>
                  </a:extLst>
                </p:cNvPr>
                <p:cNvSpPr/>
                <p:nvPr/>
              </p:nvSpPr>
              <p:spPr>
                <a:xfrm>
                  <a:off x="6353085" y="4154846"/>
                  <a:ext cx="86337" cy="86337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Rectangle: Rounded Corners 98">
                  <a:extLst>
                    <a:ext uri="{FF2B5EF4-FFF2-40B4-BE49-F238E27FC236}">
                      <a16:creationId xmlns:a16="http://schemas.microsoft.com/office/drawing/2014/main" id="{7CA562FF-B168-409F-8436-66E08CF124B5}"/>
                    </a:ext>
                  </a:extLst>
                </p:cNvPr>
                <p:cNvSpPr/>
                <p:nvPr/>
              </p:nvSpPr>
              <p:spPr>
                <a:xfrm>
                  <a:off x="6217920" y="284953"/>
                  <a:ext cx="2883549" cy="4754167"/>
                </a:xfrm>
                <a:prstGeom prst="roundRect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C9761174-F383-4131-ADF7-EE0F087DE65D}"/>
                    </a:ext>
                  </a:extLst>
                </p:cNvPr>
                <p:cNvSpPr/>
                <p:nvPr/>
              </p:nvSpPr>
              <p:spPr>
                <a:xfrm>
                  <a:off x="7580403" y="4700597"/>
                  <a:ext cx="311521" cy="311521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F092D41-AA54-4C85-976D-C757C7454C25}"/>
                </a:ext>
              </a:extLst>
            </p:cNvPr>
            <p:cNvGrpSpPr/>
            <p:nvPr/>
          </p:nvGrpSpPr>
          <p:grpSpPr>
            <a:xfrm>
              <a:off x="7034549" y="959518"/>
              <a:ext cx="1733049" cy="136521"/>
              <a:chOff x="7034549" y="959518"/>
              <a:chExt cx="1733049" cy="136521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7140E2D-D50F-481B-A180-CD749599C128}"/>
                  </a:ext>
                </a:extLst>
              </p:cNvPr>
              <p:cNvGrpSpPr/>
              <p:nvPr/>
            </p:nvGrpSpPr>
            <p:grpSpPr>
              <a:xfrm>
                <a:off x="7034549" y="974066"/>
                <a:ext cx="177427" cy="121973"/>
                <a:chOff x="7917818" y="1096994"/>
                <a:chExt cx="241687" cy="166149"/>
              </a:xfrm>
            </p:grpSpPr>
            <p:sp>
              <p:nvSpPr>
                <p:cNvPr id="103" name="Flowchart: Terminator 102">
                  <a:extLst>
                    <a:ext uri="{FF2B5EF4-FFF2-40B4-BE49-F238E27FC236}">
                      <a16:creationId xmlns:a16="http://schemas.microsoft.com/office/drawing/2014/main" id="{C9D980EA-C386-478E-91A6-85CA884F05C2}"/>
                    </a:ext>
                  </a:extLst>
                </p:cNvPr>
                <p:cNvSpPr/>
                <p:nvPr/>
              </p:nvSpPr>
              <p:spPr>
                <a:xfrm>
                  <a:off x="7917818" y="1147695"/>
                  <a:ext cx="241687" cy="115448"/>
                </a:xfrm>
                <a:prstGeom prst="flowChartTerminator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04" name="Picture 103">
                  <a:extLst>
                    <a:ext uri="{FF2B5EF4-FFF2-40B4-BE49-F238E27FC236}">
                      <a16:creationId xmlns:a16="http://schemas.microsoft.com/office/drawing/2014/main" id="{C289A7AF-4147-4E0E-B8D4-911A01BD26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963656" y="1152050"/>
                  <a:ext cx="75442" cy="103315"/>
                </a:xfrm>
                <a:prstGeom prst="rect">
                  <a:avLst/>
                </a:prstGeom>
              </p:spPr>
            </p:pic>
            <p:sp>
              <p:nvSpPr>
                <p:cNvPr id="105" name="Title 2">
                  <a:extLst>
                    <a:ext uri="{FF2B5EF4-FFF2-40B4-BE49-F238E27FC236}">
                      <a16:creationId xmlns:a16="http://schemas.microsoft.com/office/drawing/2014/main" id="{D0437C45-4C56-48D5-B646-55AFDDFA261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010315" y="1096994"/>
                  <a:ext cx="104980" cy="1128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3200"/>
                    <a:buFont typeface="Roboto"/>
                    <a:buNone/>
                    <a:defRPr sz="3200" b="0" i="0" u="none" strike="noStrike" cap="none">
                      <a:solidFill>
                        <a:srgbClr val="0070C0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3200"/>
                    <a:buFont typeface="Roboto"/>
                    <a:buNone/>
                    <a:defRPr sz="32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3200"/>
                    <a:buFont typeface="Roboto"/>
                    <a:buNone/>
                    <a:defRPr sz="32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3200"/>
                    <a:buFont typeface="Roboto"/>
                    <a:buNone/>
                    <a:defRPr sz="32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3200"/>
                    <a:buFont typeface="Roboto"/>
                    <a:buNone/>
                    <a:defRPr sz="32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3200"/>
                    <a:buFont typeface="Roboto"/>
                    <a:buNone/>
                    <a:defRPr sz="32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3200"/>
                    <a:buFont typeface="Roboto"/>
                    <a:buNone/>
                    <a:defRPr sz="32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3200"/>
                    <a:buFont typeface="Roboto"/>
                    <a:buNone/>
                    <a:defRPr sz="32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3200"/>
                    <a:buFont typeface="Roboto"/>
                    <a:buNone/>
                    <a:defRPr sz="32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9pPr>
                </a:lstStyle>
                <a:p>
                  <a:r>
                    <a:rPr lang="en-US" sz="500" dirty="0"/>
                    <a:t>5</a:t>
                  </a:r>
                  <a:endParaRPr lang="en-US" sz="600" dirty="0"/>
                </a:p>
              </p:txBody>
            </p:sp>
          </p:grp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9F47242F-DB0F-469A-A4F1-5BAE6772E633}"/>
                  </a:ext>
                </a:extLst>
              </p:cNvPr>
              <p:cNvGrpSpPr/>
              <p:nvPr/>
            </p:nvGrpSpPr>
            <p:grpSpPr>
              <a:xfrm>
                <a:off x="7817375" y="960906"/>
                <a:ext cx="177427" cy="121973"/>
                <a:chOff x="7917818" y="1096994"/>
                <a:chExt cx="241687" cy="166149"/>
              </a:xfrm>
            </p:grpSpPr>
            <p:sp>
              <p:nvSpPr>
                <p:cNvPr id="109" name="Flowchart: Terminator 108">
                  <a:extLst>
                    <a:ext uri="{FF2B5EF4-FFF2-40B4-BE49-F238E27FC236}">
                      <a16:creationId xmlns:a16="http://schemas.microsoft.com/office/drawing/2014/main" id="{FC388289-7880-4A70-8B29-78B264B6CF1E}"/>
                    </a:ext>
                  </a:extLst>
                </p:cNvPr>
                <p:cNvSpPr/>
                <p:nvPr/>
              </p:nvSpPr>
              <p:spPr>
                <a:xfrm>
                  <a:off x="7917818" y="1147695"/>
                  <a:ext cx="241687" cy="115448"/>
                </a:xfrm>
                <a:prstGeom prst="flowChartTerminator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10" name="Picture 109">
                  <a:extLst>
                    <a:ext uri="{FF2B5EF4-FFF2-40B4-BE49-F238E27FC236}">
                      <a16:creationId xmlns:a16="http://schemas.microsoft.com/office/drawing/2014/main" id="{DDCCE346-7338-4981-BB6F-764F20E11F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963656" y="1152050"/>
                  <a:ext cx="75442" cy="103315"/>
                </a:xfrm>
                <a:prstGeom prst="rect">
                  <a:avLst/>
                </a:prstGeom>
              </p:spPr>
            </p:pic>
            <p:sp>
              <p:nvSpPr>
                <p:cNvPr id="112" name="Title 2">
                  <a:extLst>
                    <a:ext uri="{FF2B5EF4-FFF2-40B4-BE49-F238E27FC236}">
                      <a16:creationId xmlns:a16="http://schemas.microsoft.com/office/drawing/2014/main" id="{EF3BD563-E246-4FA6-9097-6D279E5C5F5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010315" y="1096994"/>
                  <a:ext cx="104980" cy="1128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3200"/>
                    <a:buFont typeface="Roboto"/>
                    <a:buNone/>
                    <a:defRPr sz="3200" b="0" i="0" u="none" strike="noStrike" cap="none">
                      <a:solidFill>
                        <a:srgbClr val="0070C0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3200"/>
                    <a:buFont typeface="Roboto"/>
                    <a:buNone/>
                    <a:defRPr sz="32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3200"/>
                    <a:buFont typeface="Roboto"/>
                    <a:buNone/>
                    <a:defRPr sz="32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3200"/>
                    <a:buFont typeface="Roboto"/>
                    <a:buNone/>
                    <a:defRPr sz="32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3200"/>
                    <a:buFont typeface="Roboto"/>
                    <a:buNone/>
                    <a:defRPr sz="32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3200"/>
                    <a:buFont typeface="Roboto"/>
                    <a:buNone/>
                    <a:defRPr sz="32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3200"/>
                    <a:buFont typeface="Roboto"/>
                    <a:buNone/>
                    <a:defRPr sz="32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3200"/>
                    <a:buFont typeface="Roboto"/>
                    <a:buNone/>
                    <a:defRPr sz="32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3200"/>
                    <a:buFont typeface="Roboto"/>
                    <a:buNone/>
                    <a:defRPr sz="32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9pPr>
                </a:lstStyle>
                <a:p>
                  <a:r>
                    <a:rPr lang="en-US" sz="500" dirty="0"/>
                    <a:t>3</a:t>
                  </a:r>
                  <a:endParaRPr lang="en-US" sz="600" dirty="0"/>
                </a:p>
              </p:txBody>
            </p: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F20B0306-5BE9-43F2-A1C7-A71B5A2173F0}"/>
                  </a:ext>
                </a:extLst>
              </p:cNvPr>
              <p:cNvGrpSpPr/>
              <p:nvPr/>
            </p:nvGrpSpPr>
            <p:grpSpPr>
              <a:xfrm>
                <a:off x="8590171" y="959518"/>
                <a:ext cx="177427" cy="121973"/>
                <a:chOff x="7917818" y="1096994"/>
                <a:chExt cx="241687" cy="166149"/>
              </a:xfrm>
            </p:grpSpPr>
            <p:sp>
              <p:nvSpPr>
                <p:cNvPr id="114" name="Flowchart: Terminator 113">
                  <a:extLst>
                    <a:ext uri="{FF2B5EF4-FFF2-40B4-BE49-F238E27FC236}">
                      <a16:creationId xmlns:a16="http://schemas.microsoft.com/office/drawing/2014/main" id="{16BB7ACC-52B2-43CA-BF74-989176C84A02}"/>
                    </a:ext>
                  </a:extLst>
                </p:cNvPr>
                <p:cNvSpPr/>
                <p:nvPr/>
              </p:nvSpPr>
              <p:spPr>
                <a:xfrm>
                  <a:off x="7917818" y="1147695"/>
                  <a:ext cx="241687" cy="115448"/>
                </a:xfrm>
                <a:prstGeom prst="flowChartTerminator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15" name="Picture 114">
                  <a:extLst>
                    <a:ext uri="{FF2B5EF4-FFF2-40B4-BE49-F238E27FC236}">
                      <a16:creationId xmlns:a16="http://schemas.microsoft.com/office/drawing/2014/main" id="{863A9B7B-EA2B-4950-B222-1E7C58BD7B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963656" y="1152050"/>
                  <a:ext cx="75442" cy="103315"/>
                </a:xfrm>
                <a:prstGeom prst="rect">
                  <a:avLst/>
                </a:prstGeom>
              </p:spPr>
            </p:pic>
            <p:sp>
              <p:nvSpPr>
                <p:cNvPr id="116" name="Title 2">
                  <a:extLst>
                    <a:ext uri="{FF2B5EF4-FFF2-40B4-BE49-F238E27FC236}">
                      <a16:creationId xmlns:a16="http://schemas.microsoft.com/office/drawing/2014/main" id="{86588AA9-C565-49C9-B8F2-0B6D83F9310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010315" y="1096994"/>
                  <a:ext cx="104980" cy="1128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3200"/>
                    <a:buFont typeface="Roboto"/>
                    <a:buNone/>
                    <a:defRPr sz="3200" b="0" i="0" u="none" strike="noStrike" cap="none">
                      <a:solidFill>
                        <a:srgbClr val="0070C0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3200"/>
                    <a:buFont typeface="Roboto"/>
                    <a:buNone/>
                    <a:defRPr sz="32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3200"/>
                    <a:buFont typeface="Roboto"/>
                    <a:buNone/>
                    <a:defRPr sz="32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3200"/>
                    <a:buFont typeface="Roboto"/>
                    <a:buNone/>
                    <a:defRPr sz="32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3200"/>
                    <a:buFont typeface="Roboto"/>
                    <a:buNone/>
                    <a:defRPr sz="32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3200"/>
                    <a:buFont typeface="Roboto"/>
                    <a:buNone/>
                    <a:defRPr sz="32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3200"/>
                    <a:buFont typeface="Roboto"/>
                    <a:buNone/>
                    <a:defRPr sz="32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3200"/>
                    <a:buFont typeface="Roboto"/>
                    <a:buNone/>
                    <a:defRPr sz="32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3200"/>
                    <a:buFont typeface="Roboto"/>
                    <a:buNone/>
                    <a:defRPr sz="3200" b="0" i="0" u="none" strike="noStrike" cap="non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defRPr>
                  </a:lvl9pPr>
                </a:lstStyle>
                <a:p>
                  <a:r>
                    <a:rPr lang="en-US" sz="500" dirty="0"/>
                    <a:t>2</a:t>
                  </a:r>
                  <a:endParaRPr lang="en-US" sz="600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16260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Isosceles Triangle 203">
            <a:extLst>
              <a:ext uri="{FF2B5EF4-FFF2-40B4-BE49-F238E27FC236}">
                <a16:creationId xmlns:a16="http://schemas.microsoft.com/office/drawing/2014/main" id="{EDDD3177-83FD-404C-8BE5-967635A1EBDD}"/>
              </a:ext>
            </a:extLst>
          </p:cNvPr>
          <p:cNvSpPr/>
          <p:nvPr/>
        </p:nvSpPr>
        <p:spPr>
          <a:xfrm rot="16200000" flipH="1" flipV="1">
            <a:off x="7027201" y="1842234"/>
            <a:ext cx="732227" cy="666750"/>
          </a:xfrm>
          <a:prstGeom prst="triangle">
            <a:avLst/>
          </a:prstGeom>
          <a:solidFill>
            <a:srgbClr val="D7E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7662B750-CA7B-4890-8F23-CDEF65B36508}"/>
              </a:ext>
            </a:extLst>
          </p:cNvPr>
          <p:cNvSpPr/>
          <p:nvPr/>
        </p:nvSpPr>
        <p:spPr>
          <a:xfrm>
            <a:off x="625299" y="1245308"/>
            <a:ext cx="4034474" cy="769351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10837B-39B2-4101-A825-C69D786EB2EA}"/>
              </a:ext>
            </a:extLst>
          </p:cNvPr>
          <p:cNvSpPr/>
          <p:nvPr/>
        </p:nvSpPr>
        <p:spPr>
          <a:xfrm>
            <a:off x="625299" y="2237424"/>
            <a:ext cx="4034474" cy="769352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itle 2">
            <a:extLst>
              <a:ext uri="{FF2B5EF4-FFF2-40B4-BE49-F238E27FC236}">
                <a16:creationId xmlns:a16="http://schemas.microsoft.com/office/drawing/2014/main" id="{6C2CFA52-ED90-47BF-B561-6505828528A4}"/>
              </a:ext>
            </a:extLst>
          </p:cNvPr>
          <p:cNvSpPr txBox="1">
            <a:spLocks/>
          </p:cNvSpPr>
          <p:nvPr/>
        </p:nvSpPr>
        <p:spPr>
          <a:xfrm>
            <a:off x="83128" y="194420"/>
            <a:ext cx="7155872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800" dirty="0"/>
              <a:t>Mathematical logic</a:t>
            </a:r>
            <a:endParaRPr lang="en-US" dirty="0"/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EDF3D1E-06B0-44F2-B5AE-4EEEDDE92561}"/>
              </a:ext>
            </a:extLst>
          </p:cNvPr>
          <p:cNvCxnSpPr>
            <a:cxnSpLocks/>
          </p:cNvCxnSpPr>
          <p:nvPr/>
        </p:nvCxnSpPr>
        <p:spPr>
          <a:xfrm>
            <a:off x="-10685" y="946360"/>
            <a:ext cx="5028223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itle 2">
            <a:extLst>
              <a:ext uri="{FF2B5EF4-FFF2-40B4-BE49-F238E27FC236}">
                <a16:creationId xmlns:a16="http://schemas.microsoft.com/office/drawing/2014/main" id="{D80047B4-861A-44C4-8E2A-797590E39B0D}"/>
              </a:ext>
            </a:extLst>
          </p:cNvPr>
          <p:cNvSpPr txBox="1">
            <a:spLocks/>
          </p:cNvSpPr>
          <p:nvPr/>
        </p:nvSpPr>
        <p:spPr>
          <a:xfrm>
            <a:off x="2005791" y="2274332"/>
            <a:ext cx="2532062" cy="725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just"/>
            <a:r>
              <a:rPr lang="en-US" sz="1050" b="1" dirty="0"/>
              <a:t>Individual deposit </a:t>
            </a:r>
            <a:r>
              <a:rPr lang="en-US" sz="1050" dirty="0"/>
              <a:t>is</a:t>
            </a:r>
            <a:r>
              <a:rPr lang="en-US" sz="1050" b="1" dirty="0"/>
              <a:t> </a:t>
            </a:r>
            <a:r>
              <a:rPr lang="en-US" sz="1050" dirty="0"/>
              <a:t>summarized from the expenses each person log on.</a:t>
            </a:r>
            <a:endParaRPr lang="en-US" sz="1100" dirty="0"/>
          </a:p>
        </p:txBody>
      </p:sp>
      <p:sp>
        <p:nvSpPr>
          <p:cNvPr id="75" name="Title 2">
            <a:extLst>
              <a:ext uri="{FF2B5EF4-FFF2-40B4-BE49-F238E27FC236}">
                <a16:creationId xmlns:a16="http://schemas.microsoft.com/office/drawing/2014/main" id="{4EE630CA-76EB-4CAE-9ED3-36F304C23077}"/>
              </a:ext>
            </a:extLst>
          </p:cNvPr>
          <p:cNvSpPr txBox="1">
            <a:spLocks/>
          </p:cNvSpPr>
          <p:nvPr/>
        </p:nvSpPr>
        <p:spPr>
          <a:xfrm>
            <a:off x="2068679" y="1266142"/>
            <a:ext cx="2469174" cy="769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000" b="1" dirty="0"/>
              <a:t>Individual cost </a:t>
            </a:r>
            <a:r>
              <a:rPr lang="en-US" sz="1000" dirty="0"/>
              <a:t>is summarized from the partial cost of the expenses they have </a:t>
            </a:r>
            <a:r>
              <a:rPr lang="en-US" sz="1000" b="1" dirty="0"/>
              <a:t>“handed up”</a:t>
            </a:r>
            <a:endParaRPr lang="en-US" sz="1050" dirty="0"/>
          </a:p>
        </p:txBody>
      </p:sp>
      <p:sp>
        <p:nvSpPr>
          <p:cNvPr id="76" name="Title 2">
            <a:extLst>
              <a:ext uri="{FF2B5EF4-FFF2-40B4-BE49-F238E27FC236}">
                <a16:creationId xmlns:a16="http://schemas.microsoft.com/office/drawing/2014/main" id="{32D36D8B-4FDF-4D46-8D63-27624F9706BE}"/>
              </a:ext>
            </a:extLst>
          </p:cNvPr>
          <p:cNvSpPr txBox="1">
            <a:spLocks/>
          </p:cNvSpPr>
          <p:nvPr/>
        </p:nvSpPr>
        <p:spPr>
          <a:xfrm>
            <a:off x="928050" y="1032446"/>
            <a:ext cx="4162617" cy="275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050" dirty="0">
                <a:solidFill>
                  <a:srgbClr val="FF0000"/>
                </a:solidFill>
              </a:rPr>
              <a:t>Expense will be split equally for all “hand-up”</a:t>
            </a:r>
            <a:endParaRPr lang="en-US" sz="1100" dirty="0">
              <a:solidFill>
                <a:srgbClr val="FF0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3EB8F6-8FC7-4B9A-B0CC-F14D8A3337E9}"/>
              </a:ext>
            </a:extLst>
          </p:cNvPr>
          <p:cNvGrpSpPr/>
          <p:nvPr/>
        </p:nvGrpSpPr>
        <p:grpSpPr>
          <a:xfrm>
            <a:off x="702361" y="1237762"/>
            <a:ext cx="1366318" cy="656093"/>
            <a:chOff x="2671214" y="2860670"/>
            <a:chExt cx="2031017" cy="1044232"/>
          </a:xfrm>
        </p:grpSpPr>
        <p:sp>
          <p:nvSpPr>
            <p:cNvPr id="167" name="Flowchart: Terminator 166">
              <a:extLst>
                <a:ext uri="{FF2B5EF4-FFF2-40B4-BE49-F238E27FC236}">
                  <a16:creationId xmlns:a16="http://schemas.microsoft.com/office/drawing/2014/main" id="{C06A554B-47D7-4866-9F88-EACFD0FA9768}"/>
                </a:ext>
              </a:extLst>
            </p:cNvPr>
            <p:cNvSpPr/>
            <p:nvPr/>
          </p:nvSpPr>
          <p:spPr>
            <a:xfrm>
              <a:off x="2671214" y="2926429"/>
              <a:ext cx="1770557" cy="978473"/>
            </a:xfrm>
            <a:prstGeom prst="flowChartTerminator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FDEB691A-6A60-49D6-B29D-9FFA6A4F0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25886" y="2926429"/>
              <a:ext cx="635178" cy="869853"/>
            </a:xfrm>
            <a:prstGeom prst="rect">
              <a:avLst/>
            </a:prstGeom>
          </p:spPr>
        </p:pic>
        <p:sp>
          <p:nvSpPr>
            <p:cNvPr id="170" name="Title 2">
              <a:extLst>
                <a:ext uri="{FF2B5EF4-FFF2-40B4-BE49-F238E27FC236}">
                  <a16:creationId xmlns:a16="http://schemas.microsoft.com/office/drawing/2014/main" id="{A1B99468-0338-4F01-BF56-227A52C93311}"/>
                </a:ext>
              </a:extLst>
            </p:cNvPr>
            <p:cNvSpPr txBox="1">
              <a:spLocks/>
            </p:cNvSpPr>
            <p:nvPr/>
          </p:nvSpPr>
          <p:spPr>
            <a:xfrm>
              <a:off x="3620191" y="2860670"/>
              <a:ext cx="1082040" cy="9799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rgbClr val="0070C0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algn="just"/>
              <a:r>
                <a:rPr lang="en-US" sz="3600" dirty="0"/>
                <a:t>5</a:t>
              </a:r>
              <a:endParaRPr lang="en-US" sz="66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4D5EBB4-AD7A-4BD2-9845-1DC7684DDB8E}"/>
              </a:ext>
            </a:extLst>
          </p:cNvPr>
          <p:cNvGrpSpPr/>
          <p:nvPr/>
        </p:nvGrpSpPr>
        <p:grpSpPr>
          <a:xfrm>
            <a:off x="625299" y="2201882"/>
            <a:ext cx="1443380" cy="757946"/>
            <a:chOff x="6416041" y="1111269"/>
            <a:chExt cx="1443380" cy="757946"/>
          </a:xfrm>
        </p:grpSpPr>
        <p:sp>
          <p:nvSpPr>
            <p:cNvPr id="171" name="Speech Bubble: Rectangle 170">
              <a:extLst>
                <a:ext uri="{FF2B5EF4-FFF2-40B4-BE49-F238E27FC236}">
                  <a16:creationId xmlns:a16="http://schemas.microsoft.com/office/drawing/2014/main" id="{94FFF587-F58B-41F8-BA63-DB49A470198C}"/>
                </a:ext>
              </a:extLst>
            </p:cNvPr>
            <p:cNvSpPr/>
            <p:nvPr/>
          </p:nvSpPr>
          <p:spPr>
            <a:xfrm>
              <a:off x="6452976" y="1183718"/>
              <a:ext cx="1210296" cy="574919"/>
            </a:xfrm>
            <a:prstGeom prst="wedgeRectCallout">
              <a:avLst>
                <a:gd name="adj1" fmla="val -39705"/>
                <a:gd name="adj2" fmla="val 66740"/>
              </a:avLst>
            </a:prstGeom>
            <a:solidFill>
              <a:srgbClr val="75B9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2" name="Title 2">
              <a:extLst>
                <a:ext uri="{FF2B5EF4-FFF2-40B4-BE49-F238E27FC236}">
                  <a16:creationId xmlns:a16="http://schemas.microsoft.com/office/drawing/2014/main" id="{92610EAA-B706-4A10-A0DC-6A5B5BB58C41}"/>
                </a:ext>
              </a:extLst>
            </p:cNvPr>
            <p:cNvSpPr txBox="1">
              <a:spLocks/>
            </p:cNvSpPr>
            <p:nvPr/>
          </p:nvSpPr>
          <p:spPr>
            <a:xfrm>
              <a:off x="6452975" y="1294296"/>
              <a:ext cx="1223642" cy="4656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rgbClr val="0070C0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algn="just"/>
              <a:r>
                <a:rPr lang="en-US" sz="2000" dirty="0">
                  <a:solidFill>
                    <a:schemeClr val="accent4"/>
                  </a:solidFill>
                </a:rPr>
                <a:t>500,000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25611524-5980-45D6-8741-26E7CF5697FD}"/>
                </a:ext>
              </a:extLst>
            </p:cNvPr>
            <p:cNvSpPr/>
            <p:nvPr/>
          </p:nvSpPr>
          <p:spPr>
            <a:xfrm>
              <a:off x="6452975" y="1190068"/>
              <a:ext cx="1210296" cy="186843"/>
            </a:xfrm>
            <a:prstGeom prst="rect">
              <a:avLst/>
            </a:prstGeom>
            <a:solidFill>
              <a:srgbClr val="429F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Title 2">
              <a:extLst>
                <a:ext uri="{FF2B5EF4-FFF2-40B4-BE49-F238E27FC236}">
                  <a16:creationId xmlns:a16="http://schemas.microsoft.com/office/drawing/2014/main" id="{25BD7B85-FBF7-4DF9-9DA0-5654EBA8A51D}"/>
                </a:ext>
              </a:extLst>
            </p:cNvPr>
            <p:cNvSpPr txBox="1">
              <a:spLocks/>
            </p:cNvSpPr>
            <p:nvPr/>
          </p:nvSpPr>
          <p:spPr>
            <a:xfrm>
              <a:off x="6416041" y="1111269"/>
              <a:ext cx="1443380" cy="2000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rgbClr val="0070C0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algn="just"/>
              <a:r>
                <a:rPr lang="en-US" sz="1100" dirty="0">
                  <a:solidFill>
                    <a:schemeClr val="accent4"/>
                  </a:solidFill>
                </a:rPr>
                <a:t>Pizza</a:t>
              </a:r>
            </a:p>
          </p:txBody>
        </p:sp>
        <p:sp>
          <p:nvSpPr>
            <p:cNvPr id="175" name="Flowchart: Terminator 174">
              <a:extLst>
                <a:ext uri="{FF2B5EF4-FFF2-40B4-BE49-F238E27FC236}">
                  <a16:creationId xmlns:a16="http://schemas.microsoft.com/office/drawing/2014/main" id="{9149794F-546F-40D5-9BF6-E16358743539}"/>
                </a:ext>
              </a:extLst>
            </p:cNvPr>
            <p:cNvSpPr/>
            <p:nvPr/>
          </p:nvSpPr>
          <p:spPr>
            <a:xfrm>
              <a:off x="7292744" y="1685981"/>
              <a:ext cx="331564" cy="183234"/>
            </a:xfrm>
            <a:prstGeom prst="flowChartTerminator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0F90922B-C795-403E-B48A-7BB095AC0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1768" y="1694758"/>
              <a:ext cx="111930" cy="153284"/>
            </a:xfrm>
            <a:prstGeom prst="rect">
              <a:avLst/>
            </a:prstGeom>
          </p:spPr>
        </p:pic>
        <p:sp>
          <p:nvSpPr>
            <p:cNvPr id="177" name="Title 2">
              <a:extLst>
                <a:ext uri="{FF2B5EF4-FFF2-40B4-BE49-F238E27FC236}">
                  <a16:creationId xmlns:a16="http://schemas.microsoft.com/office/drawing/2014/main" id="{773A9593-F399-4B89-84A6-3EFD09EE9000}"/>
                </a:ext>
              </a:extLst>
            </p:cNvPr>
            <p:cNvSpPr txBox="1">
              <a:spLocks/>
            </p:cNvSpPr>
            <p:nvPr/>
          </p:nvSpPr>
          <p:spPr>
            <a:xfrm>
              <a:off x="7412660" y="1611401"/>
              <a:ext cx="244346" cy="2334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rgbClr val="0070C0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Roboto"/>
                <a:buNone/>
                <a:defRPr sz="32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algn="just"/>
              <a:r>
                <a:rPr lang="en-US" sz="1100" dirty="0"/>
                <a:t>5</a:t>
              </a:r>
            </a:p>
          </p:txBody>
        </p:sp>
      </p:grp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CA5F48F8-7ECD-4EE4-A80E-295EEF5251E1}"/>
              </a:ext>
            </a:extLst>
          </p:cNvPr>
          <p:cNvSpPr/>
          <p:nvPr/>
        </p:nvSpPr>
        <p:spPr>
          <a:xfrm rot="16200000" flipH="1" flipV="1">
            <a:off x="4598115" y="1319916"/>
            <a:ext cx="1769014" cy="1610825"/>
          </a:xfrm>
          <a:prstGeom prst="triangle">
            <a:avLst/>
          </a:prstGeom>
          <a:solidFill>
            <a:srgbClr val="D7EB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itle 2">
            <a:extLst>
              <a:ext uri="{FF2B5EF4-FFF2-40B4-BE49-F238E27FC236}">
                <a16:creationId xmlns:a16="http://schemas.microsoft.com/office/drawing/2014/main" id="{6192DE86-F9CF-475C-BE6C-59035DA2F5BF}"/>
              </a:ext>
            </a:extLst>
          </p:cNvPr>
          <p:cNvSpPr txBox="1">
            <a:spLocks/>
          </p:cNvSpPr>
          <p:nvPr/>
        </p:nvSpPr>
        <p:spPr>
          <a:xfrm>
            <a:off x="4686442" y="1954699"/>
            <a:ext cx="1139279" cy="461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US" sz="700" b="1" dirty="0"/>
              <a:t>Individual cost</a:t>
            </a:r>
          </a:p>
          <a:p>
            <a:pPr algn="ctr"/>
            <a:r>
              <a:rPr lang="en-US" sz="1200" b="1" dirty="0"/>
              <a:t>-</a:t>
            </a:r>
            <a:endParaRPr lang="en-US" sz="700" b="1" dirty="0"/>
          </a:p>
          <a:p>
            <a:pPr algn="ctr"/>
            <a:r>
              <a:rPr lang="en-US" sz="700" b="1" dirty="0"/>
              <a:t>Individual deposit</a:t>
            </a:r>
            <a:endParaRPr lang="en-US" sz="800" dirty="0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C21A7C28-5095-43B4-8E0C-B8EEB79686E3}"/>
              </a:ext>
            </a:extLst>
          </p:cNvPr>
          <p:cNvSpPr/>
          <p:nvPr/>
        </p:nvSpPr>
        <p:spPr>
          <a:xfrm>
            <a:off x="6085852" y="1809494"/>
            <a:ext cx="977898" cy="725092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Title 2">
            <a:extLst>
              <a:ext uri="{FF2B5EF4-FFF2-40B4-BE49-F238E27FC236}">
                <a16:creationId xmlns:a16="http://schemas.microsoft.com/office/drawing/2014/main" id="{B0CDB188-529F-4DCC-9F30-77EA267770E9}"/>
              </a:ext>
            </a:extLst>
          </p:cNvPr>
          <p:cNvSpPr txBox="1">
            <a:spLocks/>
          </p:cNvSpPr>
          <p:nvPr/>
        </p:nvSpPr>
        <p:spPr>
          <a:xfrm>
            <a:off x="6055372" y="1810001"/>
            <a:ext cx="977898" cy="6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US" sz="1050" b="1" dirty="0"/>
              <a:t>INDIVIDUAL BALANCE</a:t>
            </a:r>
            <a:endParaRPr lang="en-US" sz="11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E06BCC-653A-4DEC-82B7-A26548B16D19}"/>
              </a:ext>
            </a:extLst>
          </p:cNvPr>
          <p:cNvSpPr/>
          <p:nvPr/>
        </p:nvSpPr>
        <p:spPr>
          <a:xfrm>
            <a:off x="1003207" y="3779520"/>
            <a:ext cx="647699" cy="6476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</a:t>
            </a: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A7798A6D-F3BD-4425-97EF-E976B000118F}"/>
              </a:ext>
            </a:extLst>
          </p:cNvPr>
          <p:cNvSpPr/>
          <p:nvPr/>
        </p:nvSpPr>
        <p:spPr>
          <a:xfrm>
            <a:off x="2668177" y="3790950"/>
            <a:ext cx="647699" cy="6476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3CF47AD8-3D0D-4816-85A0-6EFB8DD58536}"/>
              </a:ext>
            </a:extLst>
          </p:cNvPr>
          <p:cNvSpPr/>
          <p:nvPr/>
        </p:nvSpPr>
        <p:spPr>
          <a:xfrm>
            <a:off x="4295047" y="3802380"/>
            <a:ext cx="647699" cy="647699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2AEE80CE-AC24-443A-BD61-73899B6D6CCB}"/>
              </a:ext>
            </a:extLst>
          </p:cNvPr>
          <p:cNvSpPr/>
          <p:nvPr/>
        </p:nvSpPr>
        <p:spPr>
          <a:xfrm>
            <a:off x="6024787" y="3813810"/>
            <a:ext cx="647699" cy="647699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04114AD-1A1A-45DF-899A-0ECCCDA4D4A3}"/>
              </a:ext>
            </a:extLst>
          </p:cNvPr>
          <p:cNvSpPr/>
          <p:nvPr/>
        </p:nvSpPr>
        <p:spPr>
          <a:xfrm>
            <a:off x="7663087" y="3821430"/>
            <a:ext cx="647699" cy="647699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190" name="Left Brace 189">
            <a:extLst>
              <a:ext uri="{FF2B5EF4-FFF2-40B4-BE49-F238E27FC236}">
                <a16:creationId xmlns:a16="http://schemas.microsoft.com/office/drawing/2014/main" id="{5D1BDBF0-3214-403F-93BE-9A075CDD6D4A}"/>
              </a:ext>
            </a:extLst>
          </p:cNvPr>
          <p:cNvSpPr/>
          <p:nvPr/>
        </p:nvSpPr>
        <p:spPr>
          <a:xfrm rot="16200000" flipV="1">
            <a:off x="1964150" y="3543083"/>
            <a:ext cx="437960" cy="2689861"/>
          </a:xfrm>
          <a:prstGeom prst="leftBrace">
            <a:avLst>
              <a:gd name="adj1" fmla="val 8332"/>
              <a:gd name="adj2" fmla="val 50000"/>
            </a:avLst>
          </a:prstGeom>
          <a:ln w="6350">
            <a:solidFill>
              <a:schemeClr val="accent3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07949773-5857-47FB-AFB2-39973766E128}"/>
              </a:ext>
            </a:extLst>
          </p:cNvPr>
          <p:cNvSpPr/>
          <p:nvPr/>
        </p:nvSpPr>
        <p:spPr>
          <a:xfrm>
            <a:off x="882989" y="4701540"/>
            <a:ext cx="2645072" cy="186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Negative balance</a:t>
            </a:r>
          </a:p>
        </p:txBody>
      </p:sp>
      <p:sp>
        <p:nvSpPr>
          <p:cNvPr id="192" name="Left Brace 191">
            <a:extLst>
              <a:ext uri="{FF2B5EF4-FFF2-40B4-BE49-F238E27FC236}">
                <a16:creationId xmlns:a16="http://schemas.microsoft.com/office/drawing/2014/main" id="{6161C9D0-3D98-4BD6-B28B-51E0B7B42668}"/>
              </a:ext>
            </a:extLst>
          </p:cNvPr>
          <p:cNvSpPr/>
          <p:nvPr/>
        </p:nvSpPr>
        <p:spPr>
          <a:xfrm rot="16200000" flipV="1">
            <a:off x="6063710" y="2868713"/>
            <a:ext cx="437960" cy="4046221"/>
          </a:xfrm>
          <a:prstGeom prst="leftBrace">
            <a:avLst>
              <a:gd name="adj1" fmla="val 8332"/>
              <a:gd name="adj2" fmla="val 50000"/>
            </a:avLst>
          </a:prstGeom>
          <a:ln w="635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EE01B35D-69B3-4FF0-AF4A-7DCD25EAA1EA}"/>
              </a:ext>
            </a:extLst>
          </p:cNvPr>
          <p:cNvSpPr/>
          <p:nvPr/>
        </p:nvSpPr>
        <p:spPr>
          <a:xfrm>
            <a:off x="4295047" y="4699480"/>
            <a:ext cx="4010753" cy="1925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2"/>
                </a:solidFill>
              </a:rPr>
              <a:t>Positive  balance</a:t>
            </a:r>
          </a:p>
        </p:txBody>
      </p:sp>
      <p:sp>
        <p:nvSpPr>
          <p:cNvPr id="196" name="Title 2">
            <a:extLst>
              <a:ext uri="{FF2B5EF4-FFF2-40B4-BE49-F238E27FC236}">
                <a16:creationId xmlns:a16="http://schemas.microsoft.com/office/drawing/2014/main" id="{9D769696-6179-4E10-AFC9-85D01A8665EC}"/>
              </a:ext>
            </a:extLst>
          </p:cNvPr>
          <p:cNvSpPr txBox="1">
            <a:spLocks/>
          </p:cNvSpPr>
          <p:nvPr/>
        </p:nvSpPr>
        <p:spPr>
          <a:xfrm>
            <a:off x="1977839" y="3767235"/>
            <a:ext cx="549817" cy="725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just"/>
            <a:r>
              <a:rPr lang="en-US" sz="36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&lt;</a:t>
            </a:r>
            <a:endParaRPr lang="en-US" sz="4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7" name="Title 2">
            <a:extLst>
              <a:ext uri="{FF2B5EF4-FFF2-40B4-BE49-F238E27FC236}">
                <a16:creationId xmlns:a16="http://schemas.microsoft.com/office/drawing/2014/main" id="{A1F3DAAF-A3B6-48E8-994C-A3C749FD2FF6}"/>
              </a:ext>
            </a:extLst>
          </p:cNvPr>
          <p:cNvSpPr txBox="1">
            <a:spLocks/>
          </p:cNvSpPr>
          <p:nvPr/>
        </p:nvSpPr>
        <p:spPr>
          <a:xfrm>
            <a:off x="3518257" y="3748509"/>
            <a:ext cx="549817" cy="725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just"/>
            <a:r>
              <a:rPr lang="en-US" sz="36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&lt;</a:t>
            </a:r>
            <a:endParaRPr lang="en-US" sz="4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8" name="Title 2">
            <a:extLst>
              <a:ext uri="{FF2B5EF4-FFF2-40B4-BE49-F238E27FC236}">
                <a16:creationId xmlns:a16="http://schemas.microsoft.com/office/drawing/2014/main" id="{E6AE9B97-5E41-4B58-AEB0-E327E14FB64D}"/>
              </a:ext>
            </a:extLst>
          </p:cNvPr>
          <p:cNvSpPr txBox="1">
            <a:spLocks/>
          </p:cNvSpPr>
          <p:nvPr/>
        </p:nvSpPr>
        <p:spPr>
          <a:xfrm>
            <a:off x="5272589" y="3724987"/>
            <a:ext cx="549817" cy="725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just"/>
            <a:r>
              <a:rPr lang="en-US" sz="3600" b="1" dirty="0">
                <a:solidFill>
                  <a:schemeClr val="bg2"/>
                </a:solidFill>
              </a:rPr>
              <a:t>&lt;</a:t>
            </a:r>
            <a:endParaRPr lang="en-US" sz="4000" dirty="0">
              <a:solidFill>
                <a:schemeClr val="bg2"/>
              </a:solidFill>
            </a:endParaRPr>
          </a:p>
        </p:txBody>
      </p:sp>
      <p:sp>
        <p:nvSpPr>
          <p:cNvPr id="199" name="Title 2">
            <a:extLst>
              <a:ext uri="{FF2B5EF4-FFF2-40B4-BE49-F238E27FC236}">
                <a16:creationId xmlns:a16="http://schemas.microsoft.com/office/drawing/2014/main" id="{C9709C99-745A-4851-A958-D0DEC2F3042F}"/>
              </a:ext>
            </a:extLst>
          </p:cNvPr>
          <p:cNvSpPr txBox="1">
            <a:spLocks/>
          </p:cNvSpPr>
          <p:nvPr/>
        </p:nvSpPr>
        <p:spPr>
          <a:xfrm>
            <a:off x="6964091" y="3748509"/>
            <a:ext cx="549817" cy="725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just"/>
            <a:r>
              <a:rPr lang="en-US" sz="3600" b="1" dirty="0">
                <a:solidFill>
                  <a:schemeClr val="bg2"/>
                </a:solidFill>
              </a:rPr>
              <a:t>&lt;</a:t>
            </a:r>
            <a:endParaRPr lang="en-US" sz="4000" dirty="0">
              <a:solidFill>
                <a:schemeClr val="bg2"/>
              </a:solidFill>
            </a:endParaRP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231892B9-020E-4D00-A624-634C29FA2107}"/>
              </a:ext>
            </a:extLst>
          </p:cNvPr>
          <p:cNvCxnSpPr>
            <a:stCxn id="184" idx="0"/>
            <a:endCxn id="9" idx="0"/>
          </p:cNvCxnSpPr>
          <p:nvPr/>
        </p:nvCxnSpPr>
        <p:spPr>
          <a:xfrm rot="16200000" flipV="1">
            <a:off x="2961547" y="2145030"/>
            <a:ext cx="22860" cy="3291840"/>
          </a:xfrm>
          <a:prstGeom prst="curvedConnector3">
            <a:avLst>
              <a:gd name="adj1" fmla="val 1100000"/>
            </a:avLst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75D448A8-E0C5-49F5-A2CA-5B6E9A02DD7B}"/>
              </a:ext>
            </a:extLst>
          </p:cNvPr>
          <p:cNvCxnSpPr>
            <a:stCxn id="185" idx="0"/>
            <a:endCxn id="9" idx="0"/>
          </p:cNvCxnSpPr>
          <p:nvPr/>
        </p:nvCxnSpPr>
        <p:spPr>
          <a:xfrm rot="16200000" flipV="1">
            <a:off x="3820702" y="1285875"/>
            <a:ext cx="34290" cy="5021580"/>
          </a:xfrm>
          <a:prstGeom prst="curvedConnector3">
            <a:avLst>
              <a:gd name="adj1" fmla="val 1466667"/>
            </a:avLst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2805C333-FF64-425A-BE14-0DD0CA4DF6FE}"/>
              </a:ext>
            </a:extLst>
          </p:cNvPr>
          <p:cNvCxnSpPr>
            <a:stCxn id="186" idx="0"/>
            <a:endCxn id="9" idx="0"/>
          </p:cNvCxnSpPr>
          <p:nvPr/>
        </p:nvCxnSpPr>
        <p:spPr>
          <a:xfrm rot="16200000" flipV="1">
            <a:off x="4636042" y="470535"/>
            <a:ext cx="41910" cy="6659880"/>
          </a:xfrm>
          <a:prstGeom prst="curvedConnector3">
            <a:avLst>
              <a:gd name="adj1" fmla="val 1754545"/>
            </a:avLst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FE8240BA-05DF-4953-8D02-EF69DB3E5B61}"/>
              </a:ext>
            </a:extLst>
          </p:cNvPr>
          <p:cNvCxnSpPr>
            <a:stCxn id="9" idx="4"/>
            <a:endCxn id="183" idx="4"/>
          </p:cNvCxnSpPr>
          <p:nvPr/>
        </p:nvCxnSpPr>
        <p:spPr>
          <a:xfrm rot="16200000" flipH="1">
            <a:off x="2153827" y="3600449"/>
            <a:ext cx="11430" cy="1664970"/>
          </a:xfrm>
          <a:prstGeom prst="curvedConnector3">
            <a:avLst>
              <a:gd name="adj1" fmla="val 2100000"/>
            </a:avLst>
          </a:prstGeom>
          <a:ln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Rectangle 200">
            <a:extLst>
              <a:ext uri="{FF2B5EF4-FFF2-40B4-BE49-F238E27FC236}">
                <a16:creationId xmlns:a16="http://schemas.microsoft.com/office/drawing/2014/main" id="{BA13FA54-FEA5-4CE8-B180-E7B96A5B832E}"/>
              </a:ext>
            </a:extLst>
          </p:cNvPr>
          <p:cNvSpPr/>
          <p:nvPr/>
        </p:nvSpPr>
        <p:spPr>
          <a:xfrm>
            <a:off x="7453642" y="1805684"/>
            <a:ext cx="977898" cy="725092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Title 2">
            <a:extLst>
              <a:ext uri="{FF2B5EF4-FFF2-40B4-BE49-F238E27FC236}">
                <a16:creationId xmlns:a16="http://schemas.microsoft.com/office/drawing/2014/main" id="{975C70D9-5CAE-40C2-87B1-70A43D36746F}"/>
              </a:ext>
            </a:extLst>
          </p:cNvPr>
          <p:cNvSpPr txBox="1">
            <a:spLocks/>
          </p:cNvSpPr>
          <p:nvPr/>
        </p:nvSpPr>
        <p:spPr>
          <a:xfrm>
            <a:off x="7423162" y="1806191"/>
            <a:ext cx="977898" cy="661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US" sz="1050" b="1" dirty="0"/>
              <a:t>INDIVIDUAL ACTION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03122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2">
            <a:extLst>
              <a:ext uri="{FF2B5EF4-FFF2-40B4-BE49-F238E27FC236}">
                <a16:creationId xmlns:a16="http://schemas.microsoft.com/office/drawing/2014/main" id="{6C2CFA52-ED90-47BF-B561-6505828528A4}"/>
              </a:ext>
            </a:extLst>
          </p:cNvPr>
          <p:cNvSpPr txBox="1">
            <a:spLocks/>
          </p:cNvSpPr>
          <p:nvPr/>
        </p:nvSpPr>
        <p:spPr>
          <a:xfrm>
            <a:off x="83128" y="194420"/>
            <a:ext cx="7155872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800" dirty="0"/>
              <a:t>Mathematical logic</a:t>
            </a:r>
            <a:endParaRPr lang="en-US" dirty="0"/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EDF3D1E-06B0-44F2-B5AE-4EEEDDE92561}"/>
              </a:ext>
            </a:extLst>
          </p:cNvPr>
          <p:cNvCxnSpPr>
            <a:cxnSpLocks/>
          </p:cNvCxnSpPr>
          <p:nvPr/>
        </p:nvCxnSpPr>
        <p:spPr>
          <a:xfrm>
            <a:off x="-10685" y="946360"/>
            <a:ext cx="5028223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0E06BCC-653A-4DEC-82B7-A26548B16D19}"/>
              </a:ext>
            </a:extLst>
          </p:cNvPr>
          <p:cNvSpPr/>
          <p:nvPr/>
        </p:nvSpPr>
        <p:spPr>
          <a:xfrm>
            <a:off x="1003207" y="1741161"/>
            <a:ext cx="647699" cy="6476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</a:t>
            </a: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A7798A6D-F3BD-4425-97EF-E976B000118F}"/>
              </a:ext>
            </a:extLst>
          </p:cNvPr>
          <p:cNvSpPr/>
          <p:nvPr/>
        </p:nvSpPr>
        <p:spPr>
          <a:xfrm>
            <a:off x="2668177" y="1752591"/>
            <a:ext cx="647699" cy="647699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3CF47AD8-3D0D-4816-85A0-6EFB8DD58536}"/>
              </a:ext>
            </a:extLst>
          </p:cNvPr>
          <p:cNvSpPr/>
          <p:nvPr/>
        </p:nvSpPr>
        <p:spPr>
          <a:xfrm>
            <a:off x="4295047" y="1764021"/>
            <a:ext cx="647699" cy="647699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2AEE80CE-AC24-443A-BD61-73899B6D6CCB}"/>
              </a:ext>
            </a:extLst>
          </p:cNvPr>
          <p:cNvSpPr/>
          <p:nvPr/>
        </p:nvSpPr>
        <p:spPr>
          <a:xfrm>
            <a:off x="6024787" y="1775451"/>
            <a:ext cx="647699" cy="647699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304114AD-1A1A-45DF-899A-0ECCCDA4D4A3}"/>
              </a:ext>
            </a:extLst>
          </p:cNvPr>
          <p:cNvSpPr/>
          <p:nvPr/>
        </p:nvSpPr>
        <p:spPr>
          <a:xfrm>
            <a:off x="7663087" y="1783071"/>
            <a:ext cx="647699" cy="647699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190" name="Left Brace 189">
            <a:extLst>
              <a:ext uri="{FF2B5EF4-FFF2-40B4-BE49-F238E27FC236}">
                <a16:creationId xmlns:a16="http://schemas.microsoft.com/office/drawing/2014/main" id="{5D1BDBF0-3214-403F-93BE-9A075CDD6D4A}"/>
              </a:ext>
            </a:extLst>
          </p:cNvPr>
          <p:cNvSpPr/>
          <p:nvPr/>
        </p:nvSpPr>
        <p:spPr>
          <a:xfrm rot="16200000" flipV="1">
            <a:off x="1964150" y="1547580"/>
            <a:ext cx="437960" cy="2689861"/>
          </a:xfrm>
          <a:prstGeom prst="leftBrace">
            <a:avLst>
              <a:gd name="adj1" fmla="val 8332"/>
              <a:gd name="adj2" fmla="val 50000"/>
            </a:avLst>
          </a:prstGeom>
          <a:ln w="6350">
            <a:solidFill>
              <a:schemeClr val="accent3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07949773-5857-47FB-AFB2-39973766E128}"/>
              </a:ext>
            </a:extLst>
          </p:cNvPr>
          <p:cNvSpPr/>
          <p:nvPr/>
        </p:nvSpPr>
        <p:spPr>
          <a:xfrm>
            <a:off x="882989" y="2663181"/>
            <a:ext cx="2645072" cy="186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Negative balance</a:t>
            </a:r>
          </a:p>
        </p:txBody>
      </p:sp>
      <p:sp>
        <p:nvSpPr>
          <p:cNvPr id="192" name="Left Brace 191">
            <a:extLst>
              <a:ext uri="{FF2B5EF4-FFF2-40B4-BE49-F238E27FC236}">
                <a16:creationId xmlns:a16="http://schemas.microsoft.com/office/drawing/2014/main" id="{6161C9D0-3D98-4BD6-B28B-51E0B7B42668}"/>
              </a:ext>
            </a:extLst>
          </p:cNvPr>
          <p:cNvSpPr/>
          <p:nvPr/>
        </p:nvSpPr>
        <p:spPr>
          <a:xfrm rot="16200000" flipV="1">
            <a:off x="6063710" y="873210"/>
            <a:ext cx="437960" cy="4046221"/>
          </a:xfrm>
          <a:prstGeom prst="leftBrace">
            <a:avLst>
              <a:gd name="adj1" fmla="val 8332"/>
              <a:gd name="adj2" fmla="val 50000"/>
            </a:avLst>
          </a:prstGeom>
          <a:ln w="6350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EE01B35D-69B3-4FF0-AF4A-7DCD25EAA1EA}"/>
              </a:ext>
            </a:extLst>
          </p:cNvPr>
          <p:cNvSpPr/>
          <p:nvPr/>
        </p:nvSpPr>
        <p:spPr>
          <a:xfrm>
            <a:off x="4295047" y="2661121"/>
            <a:ext cx="4010753" cy="1925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2"/>
                </a:solidFill>
              </a:rPr>
              <a:t>Positive  balance</a:t>
            </a:r>
          </a:p>
        </p:txBody>
      </p:sp>
      <p:sp>
        <p:nvSpPr>
          <p:cNvPr id="196" name="Title 2">
            <a:extLst>
              <a:ext uri="{FF2B5EF4-FFF2-40B4-BE49-F238E27FC236}">
                <a16:creationId xmlns:a16="http://schemas.microsoft.com/office/drawing/2014/main" id="{9D769696-6179-4E10-AFC9-85D01A8665EC}"/>
              </a:ext>
            </a:extLst>
          </p:cNvPr>
          <p:cNvSpPr txBox="1">
            <a:spLocks/>
          </p:cNvSpPr>
          <p:nvPr/>
        </p:nvSpPr>
        <p:spPr>
          <a:xfrm>
            <a:off x="1977839" y="1728876"/>
            <a:ext cx="549817" cy="725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just"/>
            <a:r>
              <a:rPr lang="en-US" sz="36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&lt;</a:t>
            </a:r>
            <a:endParaRPr lang="en-US" sz="4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7" name="Title 2">
            <a:extLst>
              <a:ext uri="{FF2B5EF4-FFF2-40B4-BE49-F238E27FC236}">
                <a16:creationId xmlns:a16="http://schemas.microsoft.com/office/drawing/2014/main" id="{A1F3DAAF-A3B6-48E8-994C-A3C749FD2FF6}"/>
              </a:ext>
            </a:extLst>
          </p:cNvPr>
          <p:cNvSpPr txBox="1">
            <a:spLocks/>
          </p:cNvSpPr>
          <p:nvPr/>
        </p:nvSpPr>
        <p:spPr>
          <a:xfrm>
            <a:off x="3518257" y="1710150"/>
            <a:ext cx="549817" cy="725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just"/>
            <a:r>
              <a:rPr lang="en-US" sz="36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&lt;</a:t>
            </a:r>
            <a:endParaRPr lang="en-US" sz="4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8" name="Title 2">
            <a:extLst>
              <a:ext uri="{FF2B5EF4-FFF2-40B4-BE49-F238E27FC236}">
                <a16:creationId xmlns:a16="http://schemas.microsoft.com/office/drawing/2014/main" id="{E6AE9B97-5E41-4B58-AEB0-E327E14FB64D}"/>
              </a:ext>
            </a:extLst>
          </p:cNvPr>
          <p:cNvSpPr txBox="1">
            <a:spLocks/>
          </p:cNvSpPr>
          <p:nvPr/>
        </p:nvSpPr>
        <p:spPr>
          <a:xfrm>
            <a:off x="5272589" y="1686628"/>
            <a:ext cx="549817" cy="725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just"/>
            <a:r>
              <a:rPr lang="en-US" sz="3600" b="1" dirty="0">
                <a:solidFill>
                  <a:schemeClr val="bg2"/>
                </a:solidFill>
              </a:rPr>
              <a:t>&lt;</a:t>
            </a:r>
            <a:endParaRPr lang="en-US" sz="4000" dirty="0">
              <a:solidFill>
                <a:schemeClr val="bg2"/>
              </a:solidFill>
            </a:endParaRPr>
          </a:p>
        </p:txBody>
      </p:sp>
      <p:sp>
        <p:nvSpPr>
          <p:cNvPr id="199" name="Title 2">
            <a:extLst>
              <a:ext uri="{FF2B5EF4-FFF2-40B4-BE49-F238E27FC236}">
                <a16:creationId xmlns:a16="http://schemas.microsoft.com/office/drawing/2014/main" id="{C9709C99-745A-4851-A958-D0DEC2F3042F}"/>
              </a:ext>
            </a:extLst>
          </p:cNvPr>
          <p:cNvSpPr txBox="1">
            <a:spLocks/>
          </p:cNvSpPr>
          <p:nvPr/>
        </p:nvSpPr>
        <p:spPr>
          <a:xfrm>
            <a:off x="6964091" y="1710150"/>
            <a:ext cx="549817" cy="725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just"/>
            <a:r>
              <a:rPr lang="en-US" sz="3600" b="1" dirty="0">
                <a:solidFill>
                  <a:schemeClr val="bg2"/>
                </a:solidFill>
              </a:rPr>
              <a:t>&lt;</a:t>
            </a:r>
            <a:endParaRPr lang="en-US" sz="4000" dirty="0">
              <a:solidFill>
                <a:schemeClr val="bg2"/>
              </a:solidFill>
            </a:endParaRP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231892B9-020E-4D00-A624-634C29FA2107}"/>
              </a:ext>
            </a:extLst>
          </p:cNvPr>
          <p:cNvCxnSpPr>
            <a:stCxn id="184" idx="0"/>
            <a:endCxn id="9" idx="0"/>
          </p:cNvCxnSpPr>
          <p:nvPr/>
        </p:nvCxnSpPr>
        <p:spPr>
          <a:xfrm rot="16200000" flipV="1">
            <a:off x="2961547" y="106671"/>
            <a:ext cx="22860" cy="3291840"/>
          </a:xfrm>
          <a:prstGeom prst="curvedConnector3">
            <a:avLst>
              <a:gd name="adj1" fmla="val 1100000"/>
            </a:avLst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75D448A8-E0C5-49F5-A2CA-5B6E9A02DD7B}"/>
              </a:ext>
            </a:extLst>
          </p:cNvPr>
          <p:cNvCxnSpPr>
            <a:stCxn id="185" idx="0"/>
            <a:endCxn id="9" idx="0"/>
          </p:cNvCxnSpPr>
          <p:nvPr/>
        </p:nvCxnSpPr>
        <p:spPr>
          <a:xfrm rot="16200000" flipV="1">
            <a:off x="3820702" y="-752484"/>
            <a:ext cx="34290" cy="5021580"/>
          </a:xfrm>
          <a:prstGeom prst="curvedConnector3">
            <a:avLst>
              <a:gd name="adj1" fmla="val 1466667"/>
            </a:avLst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2805C333-FF64-425A-BE14-0DD0CA4DF6FE}"/>
              </a:ext>
            </a:extLst>
          </p:cNvPr>
          <p:cNvCxnSpPr>
            <a:stCxn id="186" idx="0"/>
            <a:endCxn id="9" idx="0"/>
          </p:cNvCxnSpPr>
          <p:nvPr/>
        </p:nvCxnSpPr>
        <p:spPr>
          <a:xfrm rot="16200000" flipV="1">
            <a:off x="4636042" y="-1567824"/>
            <a:ext cx="41910" cy="6659880"/>
          </a:xfrm>
          <a:prstGeom prst="curvedConnector3">
            <a:avLst>
              <a:gd name="adj1" fmla="val 1754545"/>
            </a:avLst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FE8240BA-05DF-4953-8D02-EF69DB3E5B61}"/>
              </a:ext>
            </a:extLst>
          </p:cNvPr>
          <p:cNvCxnSpPr>
            <a:stCxn id="9" idx="4"/>
            <a:endCxn id="183" idx="4"/>
          </p:cNvCxnSpPr>
          <p:nvPr/>
        </p:nvCxnSpPr>
        <p:spPr>
          <a:xfrm rot="16200000" flipH="1">
            <a:off x="2153827" y="1562090"/>
            <a:ext cx="11430" cy="1664970"/>
          </a:xfrm>
          <a:prstGeom prst="curvedConnector3">
            <a:avLst>
              <a:gd name="adj1" fmla="val 2100000"/>
            </a:avLst>
          </a:prstGeom>
          <a:ln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1AE3180C-5F9B-4F54-A6F6-0203BAC1B3A3}"/>
              </a:ext>
            </a:extLst>
          </p:cNvPr>
          <p:cNvSpPr/>
          <p:nvPr/>
        </p:nvSpPr>
        <p:spPr>
          <a:xfrm>
            <a:off x="768689" y="3371737"/>
            <a:ext cx="7484724" cy="1300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People with cost bigger than deposit will have a </a:t>
            </a:r>
            <a:r>
              <a:rPr lang="en-US" sz="12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positive balance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and </a:t>
            </a:r>
            <a:r>
              <a:rPr lang="en-US" sz="12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need to pay exactly their balance to make it returns to Zero.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People with cost smaller than deposit will have a </a:t>
            </a:r>
            <a:r>
              <a:rPr lang="en-US" sz="12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negative balance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and </a:t>
            </a:r>
            <a:r>
              <a:rPr lang="en-US" sz="12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need to receive exactly their balance to make it returns to Zero.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RULES: </a:t>
            </a:r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all people with positive balance pay to the person with lowest balance. After receive all payback, that person pay others who have negative balances an amount equal to their balance.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MAXIMUM NUMBER OF TRANSACTIONS (IN WHATEVER CASE): </a:t>
            </a:r>
            <a:r>
              <a:rPr lang="en-US" sz="1200" b="1" dirty="0">
                <a:solidFill>
                  <a:schemeClr val="accent3"/>
                </a:solidFill>
                <a:highlight>
                  <a:srgbClr val="FFFF00"/>
                </a:highlight>
              </a:rPr>
              <a:t>X -1 ( X is the number of group member)</a:t>
            </a:r>
          </a:p>
        </p:txBody>
      </p:sp>
    </p:spTree>
    <p:extLst>
      <p:ext uri="{BB962C8B-B14F-4D97-AF65-F5344CB8AC3E}">
        <p14:creationId xmlns:p14="http://schemas.microsoft.com/office/powerpoint/2010/main" val="1596598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2">
            <a:extLst>
              <a:ext uri="{FF2B5EF4-FFF2-40B4-BE49-F238E27FC236}">
                <a16:creationId xmlns:a16="http://schemas.microsoft.com/office/drawing/2014/main" id="{6C2CFA52-ED90-47BF-B561-6505828528A4}"/>
              </a:ext>
            </a:extLst>
          </p:cNvPr>
          <p:cNvSpPr txBox="1">
            <a:spLocks/>
          </p:cNvSpPr>
          <p:nvPr/>
        </p:nvSpPr>
        <p:spPr>
          <a:xfrm>
            <a:off x="83128" y="194420"/>
            <a:ext cx="7155872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800" dirty="0"/>
              <a:t>Product prospects</a:t>
            </a:r>
            <a:endParaRPr lang="en-US" dirty="0"/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EDF3D1E-06B0-44F2-B5AE-4EEEDDE92561}"/>
              </a:ext>
            </a:extLst>
          </p:cNvPr>
          <p:cNvCxnSpPr>
            <a:cxnSpLocks/>
          </p:cNvCxnSpPr>
          <p:nvPr/>
        </p:nvCxnSpPr>
        <p:spPr>
          <a:xfrm>
            <a:off x="-10685" y="946360"/>
            <a:ext cx="5028223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2">
            <a:extLst>
              <a:ext uri="{FF2B5EF4-FFF2-40B4-BE49-F238E27FC236}">
                <a16:creationId xmlns:a16="http://schemas.microsoft.com/office/drawing/2014/main" id="{AC5AD2AC-56F5-47A8-83E2-23FF9347AE4B}"/>
              </a:ext>
            </a:extLst>
          </p:cNvPr>
          <p:cNvSpPr txBox="1">
            <a:spLocks/>
          </p:cNvSpPr>
          <p:nvPr/>
        </p:nvSpPr>
        <p:spPr>
          <a:xfrm>
            <a:off x="681813" y="1806537"/>
            <a:ext cx="3242485" cy="725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just"/>
            <a:r>
              <a:rPr lang="en-US" sz="1400" dirty="0"/>
              <a:t>Various “reactions” to handle more complicated cases:  “</a:t>
            </a:r>
            <a:r>
              <a:rPr lang="en-US" sz="1400" b="1" dirty="0"/>
              <a:t>hand-up”, “paid” </a:t>
            </a:r>
            <a:endParaRPr lang="en-US" sz="1400" dirty="0"/>
          </a:p>
        </p:txBody>
      </p:sp>
      <p:sp>
        <p:nvSpPr>
          <p:cNvPr id="28" name="Title 2">
            <a:extLst>
              <a:ext uri="{FF2B5EF4-FFF2-40B4-BE49-F238E27FC236}">
                <a16:creationId xmlns:a16="http://schemas.microsoft.com/office/drawing/2014/main" id="{C6D983CB-4647-4B80-95B7-61B9D46E5339}"/>
              </a:ext>
            </a:extLst>
          </p:cNvPr>
          <p:cNvSpPr txBox="1">
            <a:spLocks/>
          </p:cNvSpPr>
          <p:nvPr/>
        </p:nvSpPr>
        <p:spPr>
          <a:xfrm>
            <a:off x="5219704" y="3279350"/>
            <a:ext cx="2890064" cy="725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just"/>
            <a:r>
              <a:rPr lang="en-US" sz="1400" dirty="0"/>
              <a:t>Integrate with restaurant’s menu -&gt; Allow individual order.</a:t>
            </a:r>
          </a:p>
        </p:txBody>
      </p:sp>
      <p:sp>
        <p:nvSpPr>
          <p:cNvPr id="30" name="Title 2">
            <a:extLst>
              <a:ext uri="{FF2B5EF4-FFF2-40B4-BE49-F238E27FC236}">
                <a16:creationId xmlns:a16="http://schemas.microsoft.com/office/drawing/2014/main" id="{CC070333-2715-46EE-866C-118D5D564F3F}"/>
              </a:ext>
            </a:extLst>
          </p:cNvPr>
          <p:cNvSpPr txBox="1">
            <a:spLocks/>
          </p:cNvSpPr>
          <p:nvPr/>
        </p:nvSpPr>
        <p:spPr>
          <a:xfrm>
            <a:off x="5200652" y="2555446"/>
            <a:ext cx="2890064" cy="725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just"/>
            <a:r>
              <a:rPr lang="en-US" sz="1400" dirty="0"/>
              <a:t>Connect activity with place offerings.</a:t>
            </a:r>
          </a:p>
        </p:txBody>
      </p:sp>
      <p:sp>
        <p:nvSpPr>
          <p:cNvPr id="31" name="Title 2">
            <a:extLst>
              <a:ext uri="{FF2B5EF4-FFF2-40B4-BE49-F238E27FC236}">
                <a16:creationId xmlns:a16="http://schemas.microsoft.com/office/drawing/2014/main" id="{DF3FDE77-4F53-4749-A201-22ECD113E5DD}"/>
              </a:ext>
            </a:extLst>
          </p:cNvPr>
          <p:cNvSpPr txBox="1">
            <a:spLocks/>
          </p:cNvSpPr>
          <p:nvPr/>
        </p:nvSpPr>
        <p:spPr>
          <a:xfrm>
            <a:off x="681809" y="2668556"/>
            <a:ext cx="3242485" cy="725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just"/>
            <a:r>
              <a:rPr lang="en-US" sz="1400" dirty="0"/>
              <a:t>Allow </a:t>
            </a:r>
            <a:r>
              <a:rPr lang="en-US" sz="1400" b="1" dirty="0"/>
              <a:t>“mentions” </a:t>
            </a:r>
            <a:r>
              <a:rPr lang="en-US" sz="1400" dirty="0"/>
              <a:t>in expenses logging to mark people whose the expense belongs to.</a:t>
            </a:r>
          </a:p>
        </p:txBody>
      </p:sp>
      <p:sp>
        <p:nvSpPr>
          <p:cNvPr id="32" name="Title 2">
            <a:extLst>
              <a:ext uri="{FF2B5EF4-FFF2-40B4-BE49-F238E27FC236}">
                <a16:creationId xmlns:a16="http://schemas.microsoft.com/office/drawing/2014/main" id="{E4E1046A-64BF-405E-AB81-4595F630D82F}"/>
              </a:ext>
            </a:extLst>
          </p:cNvPr>
          <p:cNvSpPr txBox="1">
            <a:spLocks/>
          </p:cNvSpPr>
          <p:nvPr/>
        </p:nvSpPr>
        <p:spPr>
          <a:xfrm>
            <a:off x="686561" y="3544868"/>
            <a:ext cx="3242485" cy="725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just"/>
            <a:r>
              <a:rPr lang="en-US" sz="1400" b="1" dirty="0"/>
              <a:t>Scan bill </a:t>
            </a:r>
            <a:r>
              <a:rPr lang="en-US" sz="1400" dirty="0"/>
              <a:t>– auto-detect single expense and auto log it so that people can “react” quickly</a:t>
            </a:r>
          </a:p>
        </p:txBody>
      </p:sp>
      <p:sp>
        <p:nvSpPr>
          <p:cNvPr id="34" name="Title 2">
            <a:extLst>
              <a:ext uri="{FF2B5EF4-FFF2-40B4-BE49-F238E27FC236}">
                <a16:creationId xmlns:a16="http://schemas.microsoft.com/office/drawing/2014/main" id="{60154293-0F62-4FA8-B9A3-6B3CC9FB7198}"/>
              </a:ext>
            </a:extLst>
          </p:cNvPr>
          <p:cNvSpPr txBox="1">
            <a:spLocks/>
          </p:cNvSpPr>
          <p:nvPr/>
        </p:nvSpPr>
        <p:spPr>
          <a:xfrm>
            <a:off x="686554" y="4373542"/>
            <a:ext cx="3242485" cy="725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just"/>
            <a:r>
              <a:rPr lang="en-US" sz="1400" b="1" dirty="0"/>
              <a:t>Fun features: “Report” </a:t>
            </a:r>
            <a:r>
              <a:rPr lang="en-US" sz="1400" dirty="0"/>
              <a:t>people, throw eggs/tomato to long payback.</a:t>
            </a:r>
          </a:p>
        </p:txBody>
      </p:sp>
      <p:sp>
        <p:nvSpPr>
          <p:cNvPr id="36" name="Title 2">
            <a:extLst>
              <a:ext uri="{FF2B5EF4-FFF2-40B4-BE49-F238E27FC236}">
                <a16:creationId xmlns:a16="http://schemas.microsoft.com/office/drawing/2014/main" id="{A47AA7A7-40BB-4799-80EA-D6168602D7FE}"/>
              </a:ext>
            </a:extLst>
          </p:cNvPr>
          <p:cNvSpPr txBox="1">
            <a:spLocks/>
          </p:cNvSpPr>
          <p:nvPr/>
        </p:nvSpPr>
        <p:spPr>
          <a:xfrm>
            <a:off x="5205413" y="1822007"/>
            <a:ext cx="2890064" cy="725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rgbClr val="0070C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just"/>
            <a:r>
              <a:rPr lang="en-US" sz="1400" dirty="0"/>
              <a:t>Integrate with bank to make payment easy.</a:t>
            </a:r>
          </a:p>
        </p:txBody>
      </p:sp>
      <p:sp>
        <p:nvSpPr>
          <p:cNvPr id="2" name="Arrow: Chevron 1">
            <a:extLst>
              <a:ext uri="{FF2B5EF4-FFF2-40B4-BE49-F238E27FC236}">
                <a16:creationId xmlns:a16="http://schemas.microsoft.com/office/drawing/2014/main" id="{979F900C-C5A9-40C8-A137-3D13B8853F42}"/>
              </a:ext>
            </a:extLst>
          </p:cNvPr>
          <p:cNvSpPr/>
          <p:nvPr/>
        </p:nvSpPr>
        <p:spPr>
          <a:xfrm>
            <a:off x="752475" y="1476375"/>
            <a:ext cx="3062288" cy="345632"/>
          </a:xfrm>
          <a:prstGeom prst="chevron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IMPROVE THE CHAT</a:t>
            </a:r>
          </a:p>
        </p:txBody>
      </p:sp>
      <p:sp>
        <p:nvSpPr>
          <p:cNvPr id="37" name="Arrow: Chevron 36">
            <a:extLst>
              <a:ext uri="{FF2B5EF4-FFF2-40B4-BE49-F238E27FC236}">
                <a16:creationId xmlns:a16="http://schemas.microsoft.com/office/drawing/2014/main" id="{4C53A0C7-1623-436A-BB63-0398EACE6968}"/>
              </a:ext>
            </a:extLst>
          </p:cNvPr>
          <p:cNvSpPr/>
          <p:nvPr/>
        </p:nvSpPr>
        <p:spPr>
          <a:xfrm>
            <a:off x="5253054" y="1495415"/>
            <a:ext cx="2837662" cy="345632"/>
          </a:xfrm>
          <a:prstGeom prst="chevron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SERVICES INTEGRATION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71E8FBC-AC55-4711-A69C-400F5B578B95}"/>
              </a:ext>
            </a:extLst>
          </p:cNvPr>
          <p:cNvSpPr/>
          <p:nvPr/>
        </p:nvSpPr>
        <p:spPr>
          <a:xfrm>
            <a:off x="533400" y="2100263"/>
            <a:ext cx="114269" cy="11426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EE3A34A-2D2D-4AB7-8DCB-FFCB9F138904}"/>
              </a:ext>
            </a:extLst>
          </p:cNvPr>
          <p:cNvSpPr/>
          <p:nvPr/>
        </p:nvSpPr>
        <p:spPr>
          <a:xfrm>
            <a:off x="538153" y="2957522"/>
            <a:ext cx="114269" cy="11426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E06C567-644F-47EC-A295-C0DC61B22CA4}"/>
              </a:ext>
            </a:extLst>
          </p:cNvPr>
          <p:cNvSpPr/>
          <p:nvPr/>
        </p:nvSpPr>
        <p:spPr>
          <a:xfrm>
            <a:off x="542912" y="3829072"/>
            <a:ext cx="114269" cy="11426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6FA5534-B6EA-4645-B8D0-CAB1E2B66008}"/>
              </a:ext>
            </a:extLst>
          </p:cNvPr>
          <p:cNvSpPr/>
          <p:nvPr/>
        </p:nvSpPr>
        <p:spPr>
          <a:xfrm>
            <a:off x="538149" y="4643469"/>
            <a:ext cx="114269" cy="11426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D88FBDE-2E50-4A26-B821-AE7168496FCF}"/>
              </a:ext>
            </a:extLst>
          </p:cNvPr>
          <p:cNvSpPr/>
          <p:nvPr/>
        </p:nvSpPr>
        <p:spPr>
          <a:xfrm>
            <a:off x="5067312" y="2157408"/>
            <a:ext cx="114269" cy="11426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DAB29D3-F8B7-4B25-A061-866F1F2EE28D}"/>
              </a:ext>
            </a:extLst>
          </p:cNvPr>
          <p:cNvSpPr/>
          <p:nvPr/>
        </p:nvSpPr>
        <p:spPr>
          <a:xfrm>
            <a:off x="5072065" y="2881315"/>
            <a:ext cx="114269" cy="11426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BC89E86-E2A2-4C55-B415-0AE52A1112D4}"/>
              </a:ext>
            </a:extLst>
          </p:cNvPr>
          <p:cNvSpPr/>
          <p:nvPr/>
        </p:nvSpPr>
        <p:spPr>
          <a:xfrm>
            <a:off x="5076824" y="3590932"/>
            <a:ext cx="114269" cy="11426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85753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Custom 6">
      <a:dk1>
        <a:srgbClr val="2D238F"/>
      </a:dk1>
      <a:lt1>
        <a:srgbClr val="FAFAFA"/>
      </a:lt1>
      <a:dk2>
        <a:srgbClr val="5F70FB"/>
      </a:dk2>
      <a:lt2>
        <a:srgbClr val="73B3B5"/>
      </a:lt2>
      <a:accent1>
        <a:srgbClr val="0D132B"/>
      </a:accent1>
      <a:accent2>
        <a:srgbClr val="0F9D58"/>
      </a:accent2>
      <a:accent3>
        <a:srgbClr val="DB4437"/>
      </a:accent3>
      <a:accent4>
        <a:srgbClr val="FBFBFB"/>
      </a:accent4>
      <a:accent5>
        <a:srgbClr val="7030A0"/>
      </a:accent5>
      <a:accent6>
        <a:srgbClr val="F4B400"/>
      </a:accent6>
      <a:hlink>
        <a:srgbClr val="FB9DB0"/>
      </a:hlink>
      <a:folHlink>
        <a:srgbClr val="E98E87"/>
      </a:folHlink>
    </a:clrScheme>
    <a:fontScheme name="FIRA SANS">
      <a:majorFont>
        <a:latin typeface="Fira Sans"/>
        <a:ea typeface=""/>
        <a:cs typeface=""/>
      </a:majorFont>
      <a:minorFont>
        <a:latin typeface="Fir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843</TotalTime>
  <Words>734</Words>
  <Application>Microsoft Office PowerPoint</Application>
  <PresentationFormat>On-screen Show (16:9)</PresentationFormat>
  <Paragraphs>125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Roboto</vt:lpstr>
      <vt:lpstr>Fira Sans</vt:lpstr>
      <vt:lpstr>Wingdings</vt:lpstr>
      <vt:lpstr>Arial</vt:lpstr>
      <vt:lpstr>Material</vt:lpstr>
      <vt:lpstr>PAYCHAT</vt:lpstr>
      <vt:lpstr>Problems</vt:lpstr>
      <vt:lpstr>Solution – Pay Chat concept</vt:lpstr>
      <vt:lpstr>PowerPoint Presentation</vt:lpstr>
      <vt:lpstr>Customer flow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Nga Nguyễn Thanh</dc:creator>
  <cp:lastModifiedBy>Nga Nguyễn Thanh</cp:lastModifiedBy>
  <cp:revision>76</cp:revision>
  <dcterms:modified xsi:type="dcterms:W3CDTF">2018-10-14T04:11:21Z</dcterms:modified>
</cp:coreProperties>
</file>